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bin" panose="020B0604020202020204" charset="0"/>
      <p:regular r:id="rId15"/>
    </p:embeddedFont>
    <p:embeddedFont>
      <p:font typeface="Cabin Bold" panose="020B0604020202020204" charset="0"/>
      <p:regular r:id="rId16"/>
    </p:embeddedFont>
    <p:embeddedFont>
      <p:font typeface="Cabin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45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gif"/><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1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jpeg"/><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0.gif"/><Relationship Id="rId7" Type="http://schemas.openxmlformats.org/officeDocument/2006/relationships/image" Target="../media/image4.svg"/><Relationship Id="rId2" Type="http://schemas.openxmlformats.org/officeDocument/2006/relationships/image" Target="../media/image29.gif"/><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sv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AutoShape 2"/>
          <p:cNvSpPr/>
          <p:nvPr/>
        </p:nvSpPr>
        <p:spPr>
          <a:xfrm>
            <a:off x="10260508" y="3256800"/>
            <a:ext cx="6544433" cy="3125208"/>
          </a:xfrm>
          <a:prstGeom prst="rect">
            <a:avLst/>
          </a:prstGeom>
          <a:solidFill>
            <a:srgbClr val="FFFFFF"/>
          </a:solidFill>
        </p:spPr>
        <p:txBody>
          <a:bodyPr/>
          <a:lstStyle/>
          <a:p>
            <a:endParaRPr lang="en-US"/>
          </a:p>
        </p:txBody>
      </p:sp>
      <p:sp>
        <p:nvSpPr>
          <p:cNvPr id="3" name="Freeform 3"/>
          <p:cNvSpPr/>
          <p:nvPr/>
        </p:nvSpPr>
        <p:spPr>
          <a:xfrm rot="-5491021">
            <a:off x="3370014" y="4814866"/>
            <a:ext cx="597650" cy="2858325"/>
          </a:xfrm>
          <a:custGeom>
            <a:avLst/>
            <a:gdLst/>
            <a:ahLst/>
            <a:cxnLst/>
            <a:rect l="l" t="t" r="r" b="b"/>
            <a:pathLst>
              <a:path w="597650" h="2858325">
                <a:moveTo>
                  <a:pt x="0" y="0"/>
                </a:moveTo>
                <a:lnTo>
                  <a:pt x="597650" y="0"/>
                </a:lnTo>
                <a:lnTo>
                  <a:pt x="597650" y="2858325"/>
                </a:lnTo>
                <a:lnTo>
                  <a:pt x="0" y="2858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239707" y="403971"/>
            <a:ext cx="8106156" cy="8229600"/>
          </a:xfrm>
          <a:prstGeom prst="rect">
            <a:avLst/>
          </a:prstGeom>
        </p:spPr>
      </p:pic>
      <p:sp>
        <p:nvSpPr>
          <p:cNvPr id="6" name="TextBox 6"/>
          <p:cNvSpPr txBox="1"/>
          <p:nvPr/>
        </p:nvSpPr>
        <p:spPr>
          <a:xfrm>
            <a:off x="9345863" y="1274259"/>
            <a:ext cx="8051522" cy="1568450"/>
          </a:xfrm>
          <a:prstGeom prst="rect">
            <a:avLst/>
          </a:prstGeom>
        </p:spPr>
        <p:txBody>
          <a:bodyPr lIns="0" tIns="0" rIns="0" bIns="0" rtlCol="0" anchor="t">
            <a:spAutoFit/>
          </a:bodyPr>
          <a:lstStyle/>
          <a:p>
            <a:pPr algn="l">
              <a:lnSpc>
                <a:spcPts val="12100"/>
              </a:lnSpc>
            </a:pPr>
            <a:r>
              <a:rPr lang="en-US" sz="11000">
                <a:solidFill>
                  <a:srgbClr val="2E2E2E"/>
                </a:solidFill>
                <a:latin typeface="Cabin Bold"/>
              </a:rPr>
              <a:t>Introducttion</a:t>
            </a:r>
          </a:p>
        </p:txBody>
      </p:sp>
      <p:sp>
        <p:nvSpPr>
          <p:cNvPr id="7" name="TextBox 7"/>
          <p:cNvSpPr txBox="1"/>
          <p:nvPr/>
        </p:nvSpPr>
        <p:spPr>
          <a:xfrm>
            <a:off x="8247770" y="3291910"/>
            <a:ext cx="10569909" cy="3980450"/>
          </a:xfrm>
          <a:prstGeom prst="rect">
            <a:avLst/>
          </a:prstGeom>
        </p:spPr>
        <p:txBody>
          <a:bodyPr lIns="0" tIns="0" rIns="0" bIns="0" rtlCol="0" anchor="t">
            <a:spAutoFit/>
          </a:bodyPr>
          <a:lstStyle/>
          <a:p>
            <a:pPr algn="ctr">
              <a:lnSpc>
                <a:spcPts val="4579"/>
              </a:lnSpc>
            </a:pPr>
            <a:r>
              <a:rPr lang="en-US" sz="3271">
                <a:solidFill>
                  <a:srgbClr val="2E2E2E"/>
                </a:solidFill>
                <a:latin typeface="Cabin"/>
              </a:rPr>
              <a:t>GROUP-5:</a:t>
            </a:r>
          </a:p>
          <a:p>
            <a:pPr algn="ctr">
              <a:lnSpc>
                <a:spcPts val="4579"/>
              </a:lnSpc>
            </a:pPr>
            <a:r>
              <a:rPr lang="en-US" sz="3271">
                <a:solidFill>
                  <a:srgbClr val="2E2E2E"/>
                </a:solidFill>
                <a:latin typeface="Cabin"/>
              </a:rPr>
              <a:t>Nguyễn Thanh Duy</a:t>
            </a:r>
          </a:p>
          <a:p>
            <a:pPr algn="ctr">
              <a:lnSpc>
                <a:spcPts val="4579"/>
              </a:lnSpc>
            </a:pPr>
            <a:r>
              <a:rPr lang="en-US" sz="3271">
                <a:solidFill>
                  <a:srgbClr val="2E2E2E"/>
                </a:solidFill>
                <a:latin typeface="Cabin"/>
              </a:rPr>
              <a:t>Võ Thiên Vũ</a:t>
            </a:r>
          </a:p>
          <a:p>
            <a:pPr algn="ctr">
              <a:lnSpc>
                <a:spcPts val="4579"/>
              </a:lnSpc>
            </a:pPr>
            <a:r>
              <a:rPr lang="en-US" sz="3271">
                <a:solidFill>
                  <a:srgbClr val="2E2E2E"/>
                </a:solidFill>
                <a:latin typeface="Cabin"/>
              </a:rPr>
              <a:t>Nguyễn Phan Hoài Nam</a:t>
            </a:r>
          </a:p>
          <a:p>
            <a:pPr algn="ctr">
              <a:lnSpc>
                <a:spcPts val="4579"/>
              </a:lnSpc>
            </a:pPr>
            <a:r>
              <a:rPr lang="en-US" sz="3271">
                <a:solidFill>
                  <a:srgbClr val="2E2E2E"/>
                </a:solidFill>
                <a:latin typeface="Cabin"/>
              </a:rPr>
              <a:t>Nguyễn Đức Trí</a:t>
            </a:r>
          </a:p>
          <a:p>
            <a:pPr algn="ctr">
              <a:lnSpc>
                <a:spcPts val="4579"/>
              </a:lnSpc>
            </a:pPr>
            <a:endParaRPr lang="en-US" sz="3271">
              <a:solidFill>
                <a:srgbClr val="2E2E2E"/>
              </a:solidFill>
              <a:latin typeface="Cabin"/>
            </a:endParaRPr>
          </a:p>
          <a:p>
            <a:pPr algn="ctr">
              <a:lnSpc>
                <a:spcPts val="4579"/>
              </a:lnSpc>
            </a:pPr>
            <a:endParaRPr lang="en-US" sz="3271">
              <a:solidFill>
                <a:srgbClr val="2E2E2E"/>
              </a:solidFill>
              <a:latin typeface="Cabin"/>
            </a:endParaRPr>
          </a:p>
        </p:txBody>
      </p:sp>
      <p:sp>
        <p:nvSpPr>
          <p:cNvPr id="8" name="Freeform 8"/>
          <p:cNvSpPr/>
          <p:nvPr/>
        </p:nvSpPr>
        <p:spPr>
          <a:xfrm rot="-5400000">
            <a:off x="1417320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a:off x="11803170" y="6101445"/>
            <a:ext cx="4298593" cy="3302752"/>
          </a:xfrm>
          <a:custGeom>
            <a:avLst/>
            <a:gdLst/>
            <a:ahLst/>
            <a:cxnLst/>
            <a:rect l="l" t="t" r="r" b="b"/>
            <a:pathLst>
              <a:path w="4298593" h="3302752">
                <a:moveTo>
                  <a:pt x="0" y="0"/>
                </a:moveTo>
                <a:lnTo>
                  <a:pt x="4298593" y="0"/>
                </a:lnTo>
                <a:lnTo>
                  <a:pt x="4298593" y="3302752"/>
                </a:lnTo>
                <a:lnTo>
                  <a:pt x="0" y="3302752"/>
                </a:lnTo>
                <a:lnTo>
                  <a:pt x="0" y="0"/>
                </a:lnTo>
                <a:close/>
              </a:path>
            </a:pathLst>
          </a:custGeom>
          <a:blipFill>
            <a:blip r:embed="rId2"/>
            <a:stretch>
              <a:fillRect/>
            </a:stretch>
          </a:blipFill>
        </p:spPr>
        <p:txBody>
          <a:bodyPr/>
          <a:lstStyle/>
          <a:p>
            <a:endParaRPr lang="en-US"/>
          </a:p>
        </p:txBody>
      </p:sp>
      <p:sp>
        <p:nvSpPr>
          <p:cNvPr id="3" name="Freeform 3"/>
          <p:cNvSpPr/>
          <p:nvPr/>
        </p:nvSpPr>
        <p:spPr>
          <a:xfrm>
            <a:off x="0" y="610144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79062" y="2019079"/>
            <a:ext cx="2285982" cy="2270640"/>
          </a:xfrm>
          <a:custGeom>
            <a:avLst/>
            <a:gdLst/>
            <a:ahLst/>
            <a:cxnLst/>
            <a:rect l="l" t="t" r="r" b="b"/>
            <a:pathLst>
              <a:path w="2285982" h="2270640">
                <a:moveTo>
                  <a:pt x="0" y="0"/>
                </a:moveTo>
                <a:lnTo>
                  <a:pt x="2285982" y="0"/>
                </a:lnTo>
                <a:lnTo>
                  <a:pt x="2285982" y="2270640"/>
                </a:lnTo>
                <a:lnTo>
                  <a:pt x="0" y="227064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4791316" y="78459"/>
            <a:ext cx="12467984" cy="2124075"/>
          </a:xfrm>
          <a:prstGeom prst="rect">
            <a:avLst/>
          </a:prstGeom>
        </p:spPr>
        <p:txBody>
          <a:bodyPr lIns="0" tIns="0" rIns="0" bIns="0" rtlCol="0" anchor="t">
            <a:spAutoFit/>
          </a:bodyPr>
          <a:lstStyle/>
          <a:p>
            <a:pPr algn="l">
              <a:lnSpc>
                <a:spcPts val="8250"/>
              </a:lnSpc>
            </a:pPr>
            <a:r>
              <a:rPr lang="en-US" sz="7500">
                <a:solidFill>
                  <a:srgbClr val="2E2E2E"/>
                </a:solidFill>
                <a:latin typeface="Cabin"/>
              </a:rPr>
              <a:t>Software Architecture</a:t>
            </a:r>
          </a:p>
          <a:p>
            <a:pPr algn="l">
              <a:lnSpc>
                <a:spcPts val="8250"/>
              </a:lnSpc>
            </a:pPr>
            <a:endParaRPr lang="en-US" sz="7500">
              <a:solidFill>
                <a:srgbClr val="2E2E2E"/>
              </a:solidFill>
              <a:latin typeface="Cabin"/>
            </a:endParaRPr>
          </a:p>
        </p:txBody>
      </p:sp>
      <p:sp>
        <p:nvSpPr>
          <p:cNvPr id="6" name="TextBox 6"/>
          <p:cNvSpPr txBox="1"/>
          <p:nvPr/>
        </p:nvSpPr>
        <p:spPr>
          <a:xfrm>
            <a:off x="3938702" y="1269401"/>
            <a:ext cx="9043839" cy="646430"/>
          </a:xfrm>
          <a:prstGeom prst="rect">
            <a:avLst/>
          </a:prstGeom>
        </p:spPr>
        <p:txBody>
          <a:bodyPr lIns="0" tIns="0" rIns="0" bIns="0" rtlCol="0" anchor="t">
            <a:spAutoFit/>
          </a:bodyPr>
          <a:lstStyle/>
          <a:p>
            <a:pPr algn="ctr">
              <a:lnSpc>
                <a:spcPts val="5319"/>
              </a:lnSpc>
            </a:pPr>
            <a:r>
              <a:rPr lang="en-US" sz="3799">
                <a:solidFill>
                  <a:srgbClr val="2E2E2E"/>
                </a:solidFill>
                <a:latin typeface="Cabin"/>
              </a:rPr>
              <a:t>The system follows a three-tier architecture: </a:t>
            </a:r>
          </a:p>
        </p:txBody>
      </p:sp>
      <p:sp>
        <p:nvSpPr>
          <p:cNvPr id="7" name="TextBox 7"/>
          <p:cNvSpPr txBox="1"/>
          <p:nvPr/>
        </p:nvSpPr>
        <p:spPr>
          <a:xfrm>
            <a:off x="3369657" y="2126334"/>
            <a:ext cx="5336425" cy="1979930"/>
          </a:xfrm>
          <a:prstGeom prst="rect">
            <a:avLst/>
          </a:prstGeom>
        </p:spPr>
        <p:txBody>
          <a:bodyPr lIns="0" tIns="0" rIns="0" bIns="0" rtlCol="0" anchor="t">
            <a:spAutoFit/>
          </a:bodyPr>
          <a:lstStyle/>
          <a:p>
            <a:pPr marL="820417" lvl="1" indent="-410209" algn="ctr">
              <a:lnSpc>
                <a:spcPts val="5319"/>
              </a:lnSpc>
              <a:buFont typeface="Arial"/>
              <a:buChar char="•"/>
            </a:pPr>
            <a:r>
              <a:rPr lang="en-US" sz="3799">
                <a:solidFill>
                  <a:srgbClr val="2E2E2E"/>
                </a:solidFill>
                <a:latin typeface="Cabin"/>
              </a:rPr>
              <a:t> Presentation Layer</a:t>
            </a:r>
          </a:p>
          <a:p>
            <a:pPr marL="820417" lvl="1" indent="-410209" algn="ctr">
              <a:lnSpc>
                <a:spcPts val="5319"/>
              </a:lnSpc>
              <a:buFont typeface="Arial"/>
              <a:buChar char="•"/>
            </a:pPr>
            <a:r>
              <a:rPr lang="en-US" sz="3799">
                <a:solidFill>
                  <a:srgbClr val="2E2E2E"/>
                </a:solidFill>
                <a:latin typeface="Cabin"/>
              </a:rPr>
              <a:t> Business Logic Layer</a:t>
            </a:r>
          </a:p>
          <a:p>
            <a:pPr marL="820417" lvl="1" indent="-410209" algn="ctr">
              <a:lnSpc>
                <a:spcPts val="5319"/>
              </a:lnSpc>
              <a:buFont typeface="Arial"/>
              <a:buChar char="•"/>
            </a:pPr>
            <a:r>
              <a:rPr lang="en-US" sz="3799">
                <a:solidFill>
                  <a:srgbClr val="2E2E2E"/>
                </a:solidFill>
                <a:latin typeface="Cabin"/>
              </a:rPr>
              <a:t> Data Access Layer</a:t>
            </a:r>
          </a:p>
        </p:txBody>
      </p:sp>
      <p:sp>
        <p:nvSpPr>
          <p:cNvPr id="8" name="TextBox 8"/>
          <p:cNvSpPr txBox="1"/>
          <p:nvPr/>
        </p:nvSpPr>
        <p:spPr>
          <a:xfrm>
            <a:off x="1279062" y="5067300"/>
            <a:ext cx="17008938" cy="1313180"/>
          </a:xfrm>
          <a:prstGeom prst="rect">
            <a:avLst/>
          </a:prstGeom>
        </p:spPr>
        <p:txBody>
          <a:bodyPr lIns="0" tIns="0" rIns="0" bIns="0" rtlCol="0" anchor="t">
            <a:spAutoFit/>
          </a:bodyPr>
          <a:lstStyle/>
          <a:p>
            <a:pPr algn="l">
              <a:lnSpc>
                <a:spcPts val="5319"/>
              </a:lnSpc>
            </a:pPr>
            <a:r>
              <a:rPr lang="en-US" sz="3799">
                <a:solidFill>
                  <a:srgbClr val="2E2E2E"/>
                </a:solidFill>
                <a:latin typeface="Cabin"/>
              </a:rPr>
              <a:t> This architecture ensures separation of concerns, making the system more maintainable and scalable.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1600200"/>
          <a:ext cx="18197885" cy="8916715"/>
        </p:xfrm>
        <a:graphic>
          <a:graphicData uri="http://schemas.openxmlformats.org/drawingml/2006/table">
            <a:tbl>
              <a:tblPr/>
              <a:tblGrid>
                <a:gridCol w="4244317">
                  <a:extLst>
                    <a:ext uri="{9D8B030D-6E8A-4147-A177-3AD203B41FA5}">
                      <a16:colId xmlns:a16="http://schemas.microsoft.com/office/drawing/2014/main" val="20000"/>
                    </a:ext>
                  </a:extLst>
                </a:gridCol>
                <a:gridCol w="13953568">
                  <a:extLst>
                    <a:ext uri="{9D8B030D-6E8A-4147-A177-3AD203B41FA5}">
                      <a16:colId xmlns:a16="http://schemas.microsoft.com/office/drawing/2014/main" val="20001"/>
                    </a:ext>
                  </a:extLst>
                </a:gridCol>
              </a:tblGrid>
              <a:tr h="4348045">
                <a:tc>
                  <a:txBody>
                    <a:bodyPr/>
                    <a:lstStyle/>
                    <a:p>
                      <a:pPr algn="ctr">
                        <a:lnSpc>
                          <a:spcPts val="5039"/>
                        </a:lnSpc>
                        <a:defRPr/>
                      </a:pPr>
                      <a:r>
                        <a:rPr lang="en-US" sz="3599">
                          <a:solidFill>
                            <a:srgbClr val="2E2E2E"/>
                          </a:solidFill>
                          <a:latin typeface="Cabin"/>
                        </a:rPr>
                        <a:t>Security Staff Log-In and View Schedule</a:t>
                      </a:r>
                      <a:endParaRPr lang="en-US" sz="1100"/>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marL="777240" lvl="1" indent="-388620" algn="l">
                        <a:lnSpc>
                          <a:spcPts val="5040"/>
                        </a:lnSpc>
                        <a:buFont typeface="Arial"/>
                        <a:buChar char="•"/>
                        <a:defRPr/>
                      </a:pPr>
                      <a:r>
                        <a:rPr lang="en-US" sz="3600">
                          <a:solidFill>
                            <a:srgbClr val="2E2E2E"/>
                          </a:solidFill>
                          <a:latin typeface="Cabin"/>
                        </a:rPr>
                        <a:t>The security staff enters their username and password to log in.</a:t>
                      </a:r>
                      <a:endParaRPr lang="en-US" sz="1100"/>
                    </a:p>
                    <a:p>
                      <a:pPr marL="777240" lvl="1" indent="-388620" algn="l">
                        <a:lnSpc>
                          <a:spcPts val="5040"/>
                        </a:lnSpc>
                        <a:buFont typeface="Arial"/>
                        <a:buChar char="•"/>
                      </a:pPr>
                      <a:r>
                        <a:rPr lang="en-US" sz="3600">
                          <a:solidFill>
                            <a:srgbClr val="2E2E2E"/>
                          </a:solidFill>
                          <a:latin typeface="Cabin"/>
                        </a:rPr>
                        <a:t>The system verifies the credentials and displays the upcoming 7-day schedule.</a:t>
                      </a:r>
                    </a:p>
                    <a:p>
                      <a:pPr marL="777240" lvl="1" indent="-388620" algn="l">
                        <a:lnSpc>
                          <a:spcPts val="5040"/>
                        </a:lnSpc>
                        <a:buFont typeface="Arial"/>
                        <a:buChar char="•"/>
                      </a:pPr>
                      <a:r>
                        <a:rPr lang="en-US" sz="3600">
                          <a:solidFill>
                            <a:srgbClr val="2E2E2E"/>
                          </a:solidFill>
                          <a:latin typeface="Cabin"/>
                        </a:rPr>
                        <a:t>The schedule includes the date, duty start time, duty end time, and place.</a:t>
                      </a:r>
                    </a:p>
                    <a:p>
                      <a:pPr algn="l">
                        <a:lnSpc>
                          <a:spcPts val="5040"/>
                        </a:lnSpc>
                      </a:pPr>
                      <a:endParaRPr lang="en-US" sz="3600">
                        <a:solidFill>
                          <a:srgbClr val="2E2E2E"/>
                        </a:solidFill>
                        <a:latin typeface="Cabin"/>
                      </a:endParaRPr>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68671">
                <a:tc>
                  <a:txBody>
                    <a:bodyPr/>
                    <a:lstStyle/>
                    <a:p>
                      <a:pPr algn="ctr">
                        <a:lnSpc>
                          <a:spcPts val="5040"/>
                        </a:lnSpc>
                        <a:defRPr/>
                      </a:pPr>
                      <a:r>
                        <a:rPr lang="en-US" sz="3600">
                          <a:solidFill>
                            <a:srgbClr val="2E2E2E"/>
                          </a:solidFill>
                          <a:latin typeface="Cabin"/>
                        </a:rPr>
                        <a:t> Request Leave or Over Duty</a:t>
                      </a:r>
                      <a:endParaRPr lang="en-US" sz="1100"/>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marL="777235" lvl="1" indent="-388618" algn="l">
                        <a:lnSpc>
                          <a:spcPts val="5039"/>
                        </a:lnSpc>
                        <a:buFont typeface="Arial"/>
                        <a:buChar char="•"/>
                        <a:defRPr/>
                      </a:pPr>
                      <a:r>
                        <a:rPr lang="en-US" sz="3599">
                          <a:solidFill>
                            <a:srgbClr val="2E2E2E"/>
                          </a:solidFill>
                          <a:latin typeface="Cabin"/>
                        </a:rPr>
                        <a:t>The security staff submits a leave or over duty request to the manager.</a:t>
                      </a:r>
                      <a:endParaRPr lang="en-US" sz="1100"/>
                    </a:p>
                    <a:p>
                      <a:pPr marL="777235" lvl="1" indent="-388618" algn="l">
                        <a:lnSpc>
                          <a:spcPts val="5039"/>
                        </a:lnSpc>
                        <a:buFont typeface="Arial"/>
                        <a:buChar char="•"/>
                      </a:pPr>
                      <a:r>
                        <a:rPr lang="en-US" sz="3599">
                          <a:solidFill>
                            <a:srgbClr val="2E2E2E"/>
                          </a:solidFill>
                          <a:latin typeface="Cabin"/>
                        </a:rPr>
                        <a:t>The manager receives the request and can approve or decline it.</a:t>
                      </a:r>
                    </a:p>
                    <a:p>
                      <a:pPr marL="777235" lvl="1" indent="-388618" algn="l">
                        <a:lnSpc>
                          <a:spcPts val="5039"/>
                        </a:lnSpc>
                        <a:buFont typeface="Arial"/>
                        <a:buChar char="•"/>
                      </a:pPr>
                      <a:r>
                        <a:rPr lang="en-US" sz="3599">
                          <a:solidFill>
                            <a:srgbClr val="2E2E2E"/>
                          </a:solidFill>
                          <a:latin typeface="Cabin"/>
                        </a:rPr>
                        <a:t>The system updates the security staff's schedule accordingly.</a:t>
                      </a:r>
                    </a:p>
                    <a:p>
                      <a:pPr algn="l">
                        <a:lnSpc>
                          <a:spcPts val="5039"/>
                        </a:lnSpc>
                      </a:pPr>
                      <a:endParaRPr lang="en-US" sz="3599">
                        <a:solidFill>
                          <a:srgbClr val="2E2E2E"/>
                        </a:solidFill>
                        <a:latin typeface="Cabin"/>
                      </a:endParaRPr>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pic>
        <p:nvPicPr>
          <p:cNvPr id="3" name="Picture 3"/>
          <p:cNvPicPr>
            <a:picLocks noChangeAspect="1"/>
          </p:cNvPicPr>
          <p:nvPr/>
        </p:nvPicPr>
        <p:blipFill>
          <a:blip r:embed="rId2"/>
          <a:srcRect/>
          <a:stretch>
            <a:fillRect/>
          </a:stretch>
        </p:blipFill>
        <p:spPr>
          <a:xfrm>
            <a:off x="19050" y="0"/>
            <a:ext cx="7428002" cy="2488381"/>
          </a:xfrm>
          <a:prstGeom prst="rect">
            <a:avLst/>
          </a:prstGeom>
        </p:spPr>
      </p:pic>
      <p:sp>
        <p:nvSpPr>
          <p:cNvPr id="4" name="Freeform 4"/>
          <p:cNvSpPr/>
          <p:nvPr/>
        </p:nvSpPr>
        <p:spPr>
          <a:xfrm>
            <a:off x="16320715" y="4581321"/>
            <a:ext cx="1877170" cy="2073179"/>
          </a:xfrm>
          <a:custGeom>
            <a:avLst/>
            <a:gdLst/>
            <a:ahLst/>
            <a:cxnLst/>
            <a:rect l="l" t="t" r="r" b="b"/>
            <a:pathLst>
              <a:path w="1877170" h="2073179">
                <a:moveTo>
                  <a:pt x="0" y="0"/>
                </a:moveTo>
                <a:lnTo>
                  <a:pt x="1877170" y="0"/>
                </a:lnTo>
                <a:lnTo>
                  <a:pt x="1877170" y="2073179"/>
                </a:lnTo>
                <a:lnTo>
                  <a:pt x="0" y="2073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776640" y="523875"/>
            <a:ext cx="15037266"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rPr>
              <a:t>Detailed Execution of Functionalities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0115" y="1600200"/>
          <a:ext cx="18378115" cy="8916715"/>
        </p:xfrm>
        <a:graphic>
          <a:graphicData uri="http://schemas.openxmlformats.org/drawingml/2006/table">
            <a:tbl>
              <a:tblPr/>
              <a:tblGrid>
                <a:gridCol w="4244295">
                  <a:extLst>
                    <a:ext uri="{9D8B030D-6E8A-4147-A177-3AD203B41FA5}">
                      <a16:colId xmlns:a16="http://schemas.microsoft.com/office/drawing/2014/main" val="20000"/>
                    </a:ext>
                  </a:extLst>
                </a:gridCol>
                <a:gridCol w="14133820">
                  <a:extLst>
                    <a:ext uri="{9D8B030D-6E8A-4147-A177-3AD203B41FA5}">
                      <a16:colId xmlns:a16="http://schemas.microsoft.com/office/drawing/2014/main" val="20001"/>
                    </a:ext>
                  </a:extLst>
                </a:gridCol>
              </a:tblGrid>
              <a:tr h="4348045">
                <a:tc>
                  <a:txBody>
                    <a:bodyPr/>
                    <a:lstStyle/>
                    <a:p>
                      <a:pPr algn="ctr">
                        <a:lnSpc>
                          <a:spcPts val="5039"/>
                        </a:lnSpc>
                        <a:defRPr/>
                      </a:pPr>
                      <a:r>
                        <a:rPr lang="en-US" sz="3599">
                          <a:solidFill>
                            <a:srgbClr val="2E2E2E"/>
                          </a:solidFill>
                          <a:latin typeface="Cabin"/>
                        </a:rPr>
                        <a:t>Manager Creates Routine</a:t>
                      </a:r>
                      <a:endParaRPr lang="en-US" sz="1100"/>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marL="777240" lvl="1" indent="-388620" algn="just">
                        <a:lnSpc>
                          <a:spcPts val="5040"/>
                        </a:lnSpc>
                        <a:buFont typeface="Arial"/>
                        <a:buChar char="•"/>
                        <a:defRPr/>
                      </a:pPr>
                      <a:r>
                        <a:rPr lang="en-US" sz="3600">
                          <a:solidFill>
                            <a:srgbClr val="2E2E2E"/>
                          </a:solidFill>
                          <a:latin typeface="Cabin"/>
                        </a:rPr>
                        <a:t>The manager creates a routine for all security personnel, considering leave requests.</a:t>
                      </a:r>
                      <a:endParaRPr lang="en-US" sz="1100"/>
                    </a:p>
                    <a:p>
                      <a:pPr marL="777240" lvl="1" indent="-388620" algn="just">
                        <a:lnSpc>
                          <a:spcPts val="5040"/>
                        </a:lnSpc>
                        <a:buFont typeface="Arial"/>
                        <a:buChar char="•"/>
                      </a:pPr>
                      <a:r>
                        <a:rPr lang="en-US" sz="3600">
                          <a:solidFill>
                            <a:srgbClr val="2E2E2E"/>
                          </a:solidFill>
                          <a:latin typeface="Cabin"/>
                        </a:rPr>
                        <a:t>The system ensures that all places are covered by at least one security person.</a:t>
                      </a:r>
                    </a:p>
                    <a:p>
                      <a:pPr marL="777240" lvl="1" indent="-388620" algn="just">
                        <a:lnSpc>
                          <a:spcPts val="5040"/>
                        </a:lnSpc>
                        <a:buFont typeface="Arial"/>
                        <a:buChar char="•"/>
                      </a:pPr>
                      <a:r>
                        <a:rPr lang="en-US" sz="3600">
                          <a:solidFill>
                            <a:srgbClr val="2E2E2E"/>
                          </a:solidFill>
                          <a:latin typeface="Cabin"/>
                        </a:rPr>
                        <a:t>The routine is displayed to the security staff.</a:t>
                      </a:r>
                    </a:p>
                    <a:p>
                      <a:pPr algn="just">
                        <a:lnSpc>
                          <a:spcPts val="5040"/>
                        </a:lnSpc>
                      </a:pPr>
                      <a:endParaRPr lang="en-US" sz="3600">
                        <a:solidFill>
                          <a:srgbClr val="2E2E2E"/>
                        </a:solidFill>
                        <a:latin typeface="Cabin"/>
                      </a:endParaRPr>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568671">
                <a:tc>
                  <a:txBody>
                    <a:bodyPr/>
                    <a:lstStyle/>
                    <a:p>
                      <a:pPr algn="ctr">
                        <a:lnSpc>
                          <a:spcPts val="5039"/>
                        </a:lnSpc>
                        <a:defRPr/>
                      </a:pPr>
                      <a:r>
                        <a:rPr lang="en-US" sz="3599">
                          <a:solidFill>
                            <a:srgbClr val="2E2E2E"/>
                          </a:solidFill>
                          <a:latin typeface="Cabin"/>
                        </a:rPr>
                        <a:t>Salary Calculation</a:t>
                      </a:r>
                      <a:endParaRPr lang="en-US" sz="1100"/>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tc>
                  <a:txBody>
                    <a:bodyPr/>
                    <a:lstStyle/>
                    <a:p>
                      <a:pPr marL="777235" lvl="1" indent="-388618" algn="l">
                        <a:lnSpc>
                          <a:spcPts val="5039"/>
                        </a:lnSpc>
                        <a:buFont typeface="Arial"/>
                        <a:buChar char="•"/>
                        <a:defRPr/>
                      </a:pPr>
                      <a:r>
                        <a:rPr lang="en-US" sz="3599">
                          <a:solidFill>
                            <a:srgbClr val="2E2E2E"/>
                          </a:solidFill>
                          <a:latin typeface="Cabin"/>
                        </a:rPr>
                        <a:t>The system calculates the salary of each security personnel at the end of the month.</a:t>
                      </a:r>
                      <a:endParaRPr lang="en-US" sz="1100"/>
                    </a:p>
                    <a:p>
                      <a:pPr marL="777235" lvl="1" indent="-388618" algn="l">
                        <a:lnSpc>
                          <a:spcPts val="5039"/>
                        </a:lnSpc>
                        <a:buFont typeface="Arial"/>
                        <a:buChar char="•"/>
                      </a:pPr>
                      <a:r>
                        <a:rPr lang="en-US" sz="3599">
                          <a:solidFill>
                            <a:srgbClr val="2E2E2E"/>
                          </a:solidFill>
                          <a:latin typeface="Cabin"/>
                        </a:rPr>
                        <a:t>The calculation considers the number of leaves taken and the fixed amount deducted as fine.</a:t>
                      </a:r>
                    </a:p>
                    <a:p>
                      <a:pPr marL="777235" lvl="1" indent="-388618" algn="l">
                        <a:lnSpc>
                          <a:spcPts val="5039"/>
                        </a:lnSpc>
                        <a:buFont typeface="Arial"/>
                        <a:buChar char="•"/>
                      </a:pPr>
                      <a:r>
                        <a:rPr lang="en-US" sz="3599">
                          <a:solidFill>
                            <a:srgbClr val="2E2E2E"/>
                          </a:solidFill>
                          <a:latin typeface="Cabin"/>
                        </a:rPr>
                        <a:t>The salary is displayed to the security staff.</a:t>
                      </a:r>
                    </a:p>
                    <a:p>
                      <a:pPr algn="l">
                        <a:lnSpc>
                          <a:spcPts val="5039"/>
                        </a:lnSpc>
                      </a:pPr>
                      <a:endParaRPr lang="en-US" sz="3599">
                        <a:solidFill>
                          <a:srgbClr val="2E2E2E"/>
                        </a:solidFill>
                        <a:latin typeface="Cabin"/>
                      </a:endParaRPr>
                    </a:p>
                  </a:txBody>
                  <a:tcPr marL="190500" marR="190500" marT="190500" marB="190500" anchor="ctr">
                    <a:lnL w="9525" cap="flat" cmpd="sng" algn="ctr">
                      <a:solidFill>
                        <a:srgbClr val="2E2E2E"/>
                      </a:solidFill>
                      <a:prstDash val="solid"/>
                      <a:round/>
                      <a:headEnd type="none" w="med" len="med"/>
                      <a:tailEnd type="none" w="med" len="med"/>
                    </a:lnL>
                    <a:lnR w="9525"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pic>
        <p:nvPicPr>
          <p:cNvPr id="3" name="Picture 3"/>
          <p:cNvPicPr>
            <a:picLocks noChangeAspect="1"/>
          </p:cNvPicPr>
          <p:nvPr/>
        </p:nvPicPr>
        <p:blipFill>
          <a:blip r:embed="rId2"/>
          <a:srcRect/>
          <a:stretch>
            <a:fillRect/>
          </a:stretch>
        </p:blipFill>
        <p:spPr>
          <a:xfrm>
            <a:off x="0" y="0"/>
            <a:ext cx="7428002" cy="2488381"/>
          </a:xfrm>
          <a:prstGeom prst="rect">
            <a:avLst/>
          </a:prstGeom>
        </p:spPr>
      </p:pic>
      <p:sp>
        <p:nvSpPr>
          <p:cNvPr id="4" name="Freeform 4"/>
          <p:cNvSpPr/>
          <p:nvPr/>
        </p:nvSpPr>
        <p:spPr>
          <a:xfrm>
            <a:off x="16320715" y="4106910"/>
            <a:ext cx="1877170" cy="2073179"/>
          </a:xfrm>
          <a:custGeom>
            <a:avLst/>
            <a:gdLst/>
            <a:ahLst/>
            <a:cxnLst/>
            <a:rect l="l" t="t" r="r" b="b"/>
            <a:pathLst>
              <a:path w="1877170" h="2073179">
                <a:moveTo>
                  <a:pt x="0" y="0"/>
                </a:moveTo>
                <a:lnTo>
                  <a:pt x="1877170" y="0"/>
                </a:lnTo>
                <a:lnTo>
                  <a:pt x="1877170" y="2073180"/>
                </a:lnTo>
                <a:lnTo>
                  <a:pt x="0" y="20731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2776640" y="523875"/>
            <a:ext cx="15037266" cy="1076325"/>
          </a:xfrm>
          <a:prstGeom prst="rect">
            <a:avLst/>
          </a:prstGeom>
        </p:spPr>
        <p:txBody>
          <a:bodyPr lIns="0" tIns="0" rIns="0" bIns="0" rtlCol="0" anchor="t">
            <a:spAutoFit/>
          </a:bodyPr>
          <a:lstStyle/>
          <a:p>
            <a:pPr algn="l">
              <a:lnSpc>
                <a:spcPts val="8250"/>
              </a:lnSpc>
            </a:pPr>
            <a:r>
              <a:rPr lang="en-US" sz="7500">
                <a:solidFill>
                  <a:srgbClr val="2E2E2E"/>
                </a:solidFill>
                <a:latin typeface="Cabin"/>
              </a:rPr>
              <a:t>Detailed Execution of Functionalities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3529172" y="1028700"/>
            <a:ext cx="10828489" cy="7329165"/>
            <a:chOff x="0" y="0"/>
            <a:chExt cx="14437985" cy="9772219"/>
          </a:xfrm>
        </p:grpSpPr>
        <p:sp>
          <p:nvSpPr>
            <p:cNvPr id="4" name="TextBox 4"/>
            <p:cNvSpPr txBox="1"/>
            <p:nvPr/>
          </p:nvSpPr>
          <p:spPr>
            <a:xfrm rot="-592460">
              <a:off x="321423" y="1551946"/>
              <a:ext cx="13634597" cy="4125035"/>
            </a:xfrm>
            <a:prstGeom prst="rect">
              <a:avLst/>
            </a:prstGeom>
          </p:spPr>
          <p:txBody>
            <a:bodyPr lIns="0" tIns="0" rIns="0" bIns="0" rtlCol="0" anchor="t">
              <a:spAutoFit/>
            </a:bodyPr>
            <a:lstStyle/>
            <a:p>
              <a:pPr algn="ctr">
                <a:lnSpc>
                  <a:spcPts val="22455"/>
                </a:lnSpc>
                <a:spcBef>
                  <a:spcPct val="0"/>
                </a:spcBef>
              </a:pPr>
              <a:r>
                <a:rPr lang="en-US" sz="22455">
                  <a:solidFill>
                    <a:srgbClr val="F6F3E4"/>
                  </a:solidFill>
                  <a:latin typeface="Bukhari Script Bold"/>
                </a:rPr>
                <a:t>Thank</a:t>
              </a:r>
            </a:p>
          </p:txBody>
        </p:sp>
        <p:sp>
          <p:nvSpPr>
            <p:cNvPr id="5" name="TextBox 5"/>
            <p:cNvSpPr txBox="1"/>
            <p:nvPr/>
          </p:nvSpPr>
          <p:spPr>
            <a:xfrm rot="-515361">
              <a:off x="1792625" y="5132967"/>
              <a:ext cx="12434519" cy="3731897"/>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Bold"/>
                </a:rPr>
                <a:t>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5757">
                <a:alpha val="100000"/>
              </a:srgbClr>
            </a:gs>
            <a:gs pos="100000">
              <a:srgbClr val="8C52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33231" y="-244335"/>
            <a:ext cx="9023773" cy="11042534"/>
            <a:chOff x="0" y="0"/>
            <a:chExt cx="60700010" cy="74279570"/>
          </a:xfrm>
        </p:grpSpPr>
        <p:sp>
          <p:nvSpPr>
            <p:cNvPr id="3" name="Freeform 3"/>
            <p:cNvSpPr/>
            <p:nvPr/>
          </p:nvSpPr>
          <p:spPr>
            <a:xfrm>
              <a:off x="72390" y="72390"/>
              <a:ext cx="60555227" cy="74134789"/>
            </a:xfrm>
            <a:custGeom>
              <a:avLst/>
              <a:gdLst/>
              <a:ahLst/>
              <a:cxnLst/>
              <a:rect l="l" t="t" r="r" b="b"/>
              <a:pathLst>
                <a:path w="60555227" h="74134789">
                  <a:moveTo>
                    <a:pt x="0" y="0"/>
                  </a:moveTo>
                  <a:lnTo>
                    <a:pt x="60555227" y="0"/>
                  </a:lnTo>
                  <a:lnTo>
                    <a:pt x="60555227" y="74134789"/>
                  </a:lnTo>
                  <a:lnTo>
                    <a:pt x="0" y="74134789"/>
                  </a:lnTo>
                  <a:lnTo>
                    <a:pt x="0" y="0"/>
                  </a:lnTo>
                  <a:close/>
                </a:path>
              </a:pathLst>
            </a:custGeom>
            <a:solidFill>
              <a:srgbClr val="F5F2E0"/>
            </a:solidFill>
          </p:spPr>
          <p:txBody>
            <a:bodyPr/>
            <a:lstStyle/>
            <a:p>
              <a:endParaRPr lang="en-US"/>
            </a:p>
          </p:txBody>
        </p:sp>
        <p:sp>
          <p:nvSpPr>
            <p:cNvPr id="4" name="Freeform 4"/>
            <p:cNvSpPr/>
            <p:nvPr/>
          </p:nvSpPr>
          <p:spPr>
            <a:xfrm>
              <a:off x="0" y="0"/>
              <a:ext cx="60700010" cy="74279571"/>
            </a:xfrm>
            <a:custGeom>
              <a:avLst/>
              <a:gdLst/>
              <a:ahLst/>
              <a:cxnLst/>
              <a:rect l="l" t="t" r="r" b="b"/>
              <a:pathLst>
                <a:path w="60700010" h="74279571">
                  <a:moveTo>
                    <a:pt x="60555231" y="74134793"/>
                  </a:moveTo>
                  <a:lnTo>
                    <a:pt x="60700010" y="74134793"/>
                  </a:lnTo>
                  <a:lnTo>
                    <a:pt x="60700010" y="74279571"/>
                  </a:lnTo>
                  <a:lnTo>
                    <a:pt x="60555231" y="74279571"/>
                  </a:lnTo>
                  <a:lnTo>
                    <a:pt x="60555231"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60555231" y="144780"/>
                  </a:moveTo>
                  <a:lnTo>
                    <a:pt x="60700010" y="144780"/>
                  </a:lnTo>
                  <a:lnTo>
                    <a:pt x="60700010" y="74134793"/>
                  </a:lnTo>
                  <a:lnTo>
                    <a:pt x="60555231" y="74134793"/>
                  </a:lnTo>
                  <a:lnTo>
                    <a:pt x="60555231" y="144780"/>
                  </a:lnTo>
                  <a:close/>
                  <a:moveTo>
                    <a:pt x="144780" y="74134793"/>
                  </a:moveTo>
                  <a:lnTo>
                    <a:pt x="60555231" y="74134793"/>
                  </a:lnTo>
                  <a:lnTo>
                    <a:pt x="60555231" y="74279571"/>
                  </a:lnTo>
                  <a:lnTo>
                    <a:pt x="144780" y="74279571"/>
                  </a:lnTo>
                  <a:lnTo>
                    <a:pt x="144780" y="74134793"/>
                  </a:lnTo>
                  <a:close/>
                  <a:moveTo>
                    <a:pt x="60555231" y="0"/>
                  </a:moveTo>
                  <a:lnTo>
                    <a:pt x="60700010" y="0"/>
                  </a:lnTo>
                  <a:lnTo>
                    <a:pt x="60700010" y="144780"/>
                  </a:lnTo>
                  <a:lnTo>
                    <a:pt x="60555231" y="144780"/>
                  </a:lnTo>
                  <a:lnTo>
                    <a:pt x="60555231" y="0"/>
                  </a:lnTo>
                  <a:close/>
                  <a:moveTo>
                    <a:pt x="0" y="0"/>
                  </a:moveTo>
                  <a:lnTo>
                    <a:pt x="144780" y="0"/>
                  </a:lnTo>
                  <a:lnTo>
                    <a:pt x="144780" y="144780"/>
                  </a:lnTo>
                  <a:lnTo>
                    <a:pt x="0" y="144780"/>
                  </a:lnTo>
                  <a:lnTo>
                    <a:pt x="0" y="0"/>
                  </a:lnTo>
                  <a:close/>
                  <a:moveTo>
                    <a:pt x="144780" y="0"/>
                  </a:moveTo>
                  <a:lnTo>
                    <a:pt x="60555231" y="0"/>
                  </a:lnTo>
                  <a:lnTo>
                    <a:pt x="60555231" y="144780"/>
                  </a:lnTo>
                  <a:lnTo>
                    <a:pt x="144780" y="144780"/>
                  </a:lnTo>
                  <a:lnTo>
                    <a:pt x="144780" y="0"/>
                  </a:lnTo>
                  <a:close/>
                </a:path>
              </a:pathLst>
            </a:custGeom>
            <a:solidFill>
              <a:srgbClr val="A6CD70"/>
            </a:solidFill>
          </p:spPr>
          <p:txBody>
            <a:bodyPr/>
            <a:lstStyle/>
            <a:p>
              <a:endParaRPr lang="en-US"/>
            </a:p>
          </p:txBody>
        </p:sp>
      </p:grpSp>
      <p:sp>
        <p:nvSpPr>
          <p:cNvPr id="5" name="TextBox 5"/>
          <p:cNvSpPr txBox="1"/>
          <p:nvPr/>
        </p:nvSpPr>
        <p:spPr>
          <a:xfrm>
            <a:off x="10178397" y="4378293"/>
            <a:ext cx="7933442" cy="5238893"/>
          </a:xfrm>
          <a:prstGeom prst="rect">
            <a:avLst/>
          </a:prstGeom>
        </p:spPr>
        <p:txBody>
          <a:bodyPr lIns="0" tIns="0" rIns="0" bIns="0" rtlCol="0" anchor="t">
            <a:spAutoFit/>
          </a:bodyPr>
          <a:lstStyle/>
          <a:p>
            <a:pPr marL="0" lvl="0" indent="0" algn="ctr">
              <a:lnSpc>
                <a:spcPts val="10248"/>
              </a:lnSpc>
            </a:pPr>
            <a:r>
              <a:rPr lang="en-US" sz="9316">
                <a:solidFill>
                  <a:srgbClr val="2E2E2E"/>
                </a:solidFill>
                <a:latin typeface="Cabin"/>
              </a:rPr>
              <a:t>Campus Security Staffs Management System </a:t>
            </a:r>
          </a:p>
        </p:txBody>
      </p:sp>
      <p:sp>
        <p:nvSpPr>
          <p:cNvPr id="6" name="Freeform 6"/>
          <p:cNvSpPr/>
          <p:nvPr/>
        </p:nvSpPr>
        <p:spPr>
          <a:xfrm rot="-1262787" flipH="1">
            <a:off x="16285969" y="571726"/>
            <a:ext cx="7112830" cy="931134"/>
          </a:xfrm>
          <a:custGeom>
            <a:avLst/>
            <a:gdLst/>
            <a:ahLst/>
            <a:cxnLst/>
            <a:rect l="l" t="t" r="r" b="b"/>
            <a:pathLst>
              <a:path w="7112830" h="931134">
                <a:moveTo>
                  <a:pt x="7112830" y="0"/>
                </a:moveTo>
                <a:lnTo>
                  <a:pt x="0" y="0"/>
                </a:lnTo>
                <a:lnTo>
                  <a:pt x="0" y="931134"/>
                </a:lnTo>
                <a:lnTo>
                  <a:pt x="7112830" y="931134"/>
                </a:lnTo>
                <a:lnTo>
                  <a:pt x="71128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006006" y="8714281"/>
            <a:ext cx="1172391" cy="1572719"/>
          </a:xfrm>
          <a:custGeom>
            <a:avLst/>
            <a:gdLst/>
            <a:ahLst/>
            <a:cxnLst/>
            <a:rect l="l" t="t" r="r" b="b"/>
            <a:pathLst>
              <a:path w="1172391" h="1572719">
                <a:moveTo>
                  <a:pt x="0" y="0"/>
                </a:moveTo>
                <a:lnTo>
                  <a:pt x="1172391" y="0"/>
                </a:lnTo>
                <a:lnTo>
                  <a:pt x="1172391" y="1572719"/>
                </a:lnTo>
                <a:lnTo>
                  <a:pt x="0" y="1572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08033" y="875390"/>
            <a:ext cx="7955068" cy="7955068"/>
          </a:xfrm>
          <a:custGeom>
            <a:avLst/>
            <a:gdLst/>
            <a:ahLst/>
            <a:cxnLst/>
            <a:rect l="l" t="t" r="r" b="b"/>
            <a:pathLst>
              <a:path w="7955068" h="7955068">
                <a:moveTo>
                  <a:pt x="0" y="0"/>
                </a:moveTo>
                <a:lnTo>
                  <a:pt x="7955068" y="0"/>
                </a:lnTo>
                <a:lnTo>
                  <a:pt x="7955068" y="7955068"/>
                </a:lnTo>
                <a:lnTo>
                  <a:pt x="0" y="795506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rot="-5589959">
            <a:off x="2510411" y="5717472"/>
            <a:ext cx="453097" cy="3611641"/>
          </a:xfrm>
          <a:custGeom>
            <a:avLst/>
            <a:gdLst/>
            <a:ahLst/>
            <a:cxnLst/>
            <a:rect l="l" t="t" r="r" b="b"/>
            <a:pathLst>
              <a:path w="453097" h="3611641">
                <a:moveTo>
                  <a:pt x="0" y="0"/>
                </a:moveTo>
                <a:lnTo>
                  <a:pt x="453096" y="0"/>
                </a:lnTo>
                <a:lnTo>
                  <a:pt x="453096" y="3611641"/>
                </a:lnTo>
                <a:lnTo>
                  <a:pt x="0" y="36116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7887295" y="0"/>
            <a:ext cx="8407334" cy="8155114"/>
          </a:xfrm>
          <a:prstGeom prst="rect">
            <a:avLst/>
          </a:prstGeom>
        </p:spPr>
      </p:pic>
      <p:sp>
        <p:nvSpPr>
          <p:cNvPr id="4" name="Freeform 4"/>
          <p:cNvSpPr/>
          <p:nvPr/>
        </p:nvSpPr>
        <p:spPr>
          <a:xfrm rot="5400000">
            <a:off x="8489741" y="488741"/>
            <a:ext cx="1308519" cy="18288000"/>
          </a:xfrm>
          <a:custGeom>
            <a:avLst/>
            <a:gdLst/>
            <a:ahLst/>
            <a:cxnLst/>
            <a:rect l="l" t="t" r="r" b="b"/>
            <a:pathLst>
              <a:path w="1308519" h="18288000">
                <a:moveTo>
                  <a:pt x="0" y="0"/>
                </a:moveTo>
                <a:lnTo>
                  <a:pt x="1308518" y="0"/>
                </a:lnTo>
                <a:lnTo>
                  <a:pt x="1308518" y="18288000"/>
                </a:lnTo>
                <a:lnTo>
                  <a:pt x="0" y="18288000"/>
                </a:lnTo>
                <a:lnTo>
                  <a:pt x="0" y="0"/>
                </a:lnTo>
                <a:close/>
              </a:path>
            </a:pathLst>
          </a:custGeom>
          <a:blipFill>
            <a:blip r:embed="rId5"/>
            <a:stretch>
              <a:fillRect l="-819591" r="-478019"/>
            </a:stretch>
          </a:blipFill>
        </p:spPr>
        <p:txBody>
          <a:bodyPr/>
          <a:lstStyle/>
          <a:p>
            <a:endParaRPr lang="en-US"/>
          </a:p>
        </p:txBody>
      </p:sp>
      <p:pic>
        <p:nvPicPr>
          <p:cNvPr id="5" name="Picture 5"/>
          <p:cNvPicPr>
            <a:picLocks noChangeAspect="1"/>
          </p:cNvPicPr>
          <p:nvPr/>
        </p:nvPicPr>
        <p:blipFill>
          <a:blip r:embed="rId6"/>
          <a:srcRect/>
          <a:stretch>
            <a:fillRect/>
          </a:stretch>
        </p:blipFill>
        <p:spPr>
          <a:xfrm>
            <a:off x="1297676" y="3057459"/>
            <a:ext cx="4465833" cy="4465833"/>
          </a:xfrm>
          <a:prstGeom prst="rect">
            <a:avLst/>
          </a:prstGeom>
        </p:spPr>
      </p:pic>
      <p:sp>
        <p:nvSpPr>
          <p:cNvPr id="6" name="TextBox 6"/>
          <p:cNvSpPr txBox="1"/>
          <p:nvPr/>
        </p:nvSpPr>
        <p:spPr>
          <a:xfrm>
            <a:off x="430790" y="506630"/>
            <a:ext cx="7685663" cy="2124075"/>
          </a:xfrm>
          <a:prstGeom prst="rect">
            <a:avLst/>
          </a:prstGeom>
        </p:spPr>
        <p:txBody>
          <a:bodyPr lIns="0" tIns="0" rIns="0" bIns="0" rtlCol="0" anchor="t">
            <a:spAutoFit/>
          </a:bodyPr>
          <a:lstStyle/>
          <a:p>
            <a:pPr algn="l">
              <a:lnSpc>
                <a:spcPts val="8250"/>
              </a:lnSpc>
            </a:pPr>
            <a:r>
              <a:rPr lang="en-US" sz="7500">
                <a:solidFill>
                  <a:srgbClr val="000000"/>
                </a:solidFill>
                <a:latin typeface="Cabin"/>
              </a:rPr>
              <a:t>GROUP PROJECT INTRODUCTION</a:t>
            </a:r>
          </a:p>
        </p:txBody>
      </p:sp>
      <p:sp>
        <p:nvSpPr>
          <p:cNvPr id="7" name="TextBox 7"/>
          <p:cNvSpPr txBox="1"/>
          <p:nvPr/>
        </p:nvSpPr>
        <p:spPr>
          <a:xfrm>
            <a:off x="8116453" y="1130220"/>
            <a:ext cx="8613944" cy="5389045"/>
          </a:xfrm>
          <a:prstGeom prst="rect">
            <a:avLst/>
          </a:prstGeom>
        </p:spPr>
        <p:txBody>
          <a:bodyPr lIns="0" tIns="0" rIns="0" bIns="0" rtlCol="0" anchor="t">
            <a:spAutoFit/>
          </a:bodyPr>
          <a:lstStyle/>
          <a:p>
            <a:pPr algn="l">
              <a:lnSpc>
                <a:spcPts val="5366"/>
              </a:lnSpc>
            </a:pPr>
            <a:r>
              <a:rPr lang="en-US" sz="3832">
                <a:solidFill>
                  <a:srgbClr val="2E2E2E"/>
                </a:solidFill>
                <a:latin typeface="Cabin"/>
              </a:rPr>
              <a:t>The objective of the Campus Security Staffs Management System is to automate and streamline the management of security staff duties, leave requests, and salary calculations for University A, reducing manual workload and ensuring efficient coverage of all campus locations.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a:off x="2636441" y="5143500"/>
            <a:ext cx="4553602" cy="4114800"/>
          </a:xfrm>
          <a:custGeom>
            <a:avLst/>
            <a:gdLst/>
            <a:ahLst/>
            <a:cxnLst/>
            <a:rect l="l" t="t" r="r" b="b"/>
            <a:pathLst>
              <a:path w="4553602" h="4114800">
                <a:moveTo>
                  <a:pt x="0" y="0"/>
                </a:moveTo>
                <a:lnTo>
                  <a:pt x="4553601" y="0"/>
                </a:lnTo>
                <a:lnTo>
                  <a:pt x="45536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0766" y="2511618"/>
            <a:ext cx="4612475" cy="4114800"/>
          </a:xfrm>
          <a:custGeom>
            <a:avLst/>
            <a:gdLst/>
            <a:ahLst/>
            <a:cxnLst/>
            <a:rect l="l" t="t" r="r" b="b"/>
            <a:pathLst>
              <a:path w="4612475" h="4114800">
                <a:moveTo>
                  <a:pt x="0" y="0"/>
                </a:moveTo>
                <a:lnTo>
                  <a:pt x="4612476" y="0"/>
                </a:lnTo>
                <a:lnTo>
                  <a:pt x="46124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914213" y="0"/>
            <a:ext cx="11373787" cy="10287000"/>
          </a:xfrm>
          <a:custGeom>
            <a:avLst/>
            <a:gdLst/>
            <a:ahLst/>
            <a:cxnLst/>
            <a:rect l="l" t="t" r="r" b="b"/>
            <a:pathLst>
              <a:path w="11373787" h="10287000">
                <a:moveTo>
                  <a:pt x="0" y="0"/>
                </a:moveTo>
                <a:lnTo>
                  <a:pt x="11373787" y="0"/>
                </a:lnTo>
                <a:lnTo>
                  <a:pt x="11373787" y="10287000"/>
                </a:lnTo>
                <a:lnTo>
                  <a:pt x="0" y="1028700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22413" y="666187"/>
            <a:ext cx="5522194" cy="791700"/>
          </a:xfrm>
          <a:prstGeom prst="rect">
            <a:avLst/>
          </a:prstGeom>
        </p:spPr>
        <p:txBody>
          <a:bodyPr lIns="0" tIns="0" rIns="0" bIns="0" rtlCol="0" anchor="t">
            <a:spAutoFit/>
          </a:bodyPr>
          <a:lstStyle/>
          <a:p>
            <a:pPr marL="0" lvl="0" indent="0" algn="l">
              <a:lnSpc>
                <a:spcPts val="6195"/>
              </a:lnSpc>
            </a:pPr>
            <a:r>
              <a:rPr lang="en-US" sz="5632">
                <a:solidFill>
                  <a:srgbClr val="2E2E2E"/>
                </a:solidFill>
                <a:latin typeface="Cabin"/>
              </a:rPr>
              <a:t>Class Diagram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Freeform 2"/>
          <p:cNvSpPr/>
          <p:nvPr/>
        </p:nvSpPr>
        <p:spPr>
          <a:xfrm>
            <a:off x="-26099" y="3328187"/>
            <a:ext cx="18288000" cy="3510913"/>
          </a:xfrm>
          <a:custGeom>
            <a:avLst/>
            <a:gdLst/>
            <a:ahLst/>
            <a:cxnLst/>
            <a:rect l="l" t="t" r="r" b="b"/>
            <a:pathLst>
              <a:path w="18288000" h="3510913">
                <a:moveTo>
                  <a:pt x="0" y="0"/>
                </a:moveTo>
                <a:lnTo>
                  <a:pt x="18288000" y="0"/>
                </a:lnTo>
                <a:lnTo>
                  <a:pt x="18288000" y="3510913"/>
                </a:lnTo>
                <a:lnTo>
                  <a:pt x="0" y="3510913"/>
                </a:lnTo>
                <a:lnTo>
                  <a:pt x="0" y="0"/>
                </a:lnTo>
                <a:close/>
              </a:path>
            </a:pathLst>
          </a:custGeom>
          <a:blipFill>
            <a:blip r:embed="rId2"/>
            <a:stretch>
              <a:fillRect l="-2530" r="-2530"/>
            </a:stretch>
          </a:blipFill>
        </p:spPr>
        <p:txBody>
          <a:bodyPr/>
          <a:lstStyle/>
          <a:p>
            <a:endParaRPr lang="en-US"/>
          </a:p>
        </p:txBody>
      </p:sp>
      <p:sp>
        <p:nvSpPr>
          <p:cNvPr id="3" name="Freeform 3"/>
          <p:cNvSpPr/>
          <p:nvPr/>
        </p:nvSpPr>
        <p:spPr>
          <a:xfrm>
            <a:off x="13300040" y="272542"/>
            <a:ext cx="1970082" cy="2931306"/>
          </a:xfrm>
          <a:custGeom>
            <a:avLst/>
            <a:gdLst/>
            <a:ahLst/>
            <a:cxnLst/>
            <a:rect l="l" t="t" r="r" b="b"/>
            <a:pathLst>
              <a:path w="1970082" h="2931306">
                <a:moveTo>
                  <a:pt x="0" y="0"/>
                </a:moveTo>
                <a:lnTo>
                  <a:pt x="1970081" y="0"/>
                </a:lnTo>
                <a:lnTo>
                  <a:pt x="1970081" y="2931306"/>
                </a:lnTo>
                <a:lnTo>
                  <a:pt x="0" y="2931306"/>
                </a:lnTo>
                <a:lnTo>
                  <a:pt x="0" y="0"/>
                </a:lnTo>
                <a:close/>
              </a:path>
            </a:pathLst>
          </a:custGeom>
          <a:blipFill>
            <a:blip r:embed="rId3"/>
            <a:stretch>
              <a:fillRect/>
            </a:stretch>
          </a:blipFill>
        </p:spPr>
        <p:txBody>
          <a:bodyPr/>
          <a:lstStyle/>
          <a:p>
            <a:endParaRPr lang="en-US"/>
          </a:p>
        </p:txBody>
      </p:sp>
      <p:sp>
        <p:nvSpPr>
          <p:cNvPr id="4" name="Freeform 4"/>
          <p:cNvSpPr/>
          <p:nvPr/>
        </p:nvSpPr>
        <p:spPr>
          <a:xfrm>
            <a:off x="14814001" y="6839100"/>
            <a:ext cx="3447900" cy="3447900"/>
          </a:xfrm>
          <a:custGeom>
            <a:avLst/>
            <a:gdLst/>
            <a:ahLst/>
            <a:cxnLst/>
            <a:rect l="l" t="t" r="r" b="b"/>
            <a:pathLst>
              <a:path w="3447900" h="3447900">
                <a:moveTo>
                  <a:pt x="0" y="0"/>
                </a:moveTo>
                <a:lnTo>
                  <a:pt x="3447900" y="0"/>
                </a:lnTo>
                <a:lnTo>
                  <a:pt x="3447900" y="3447900"/>
                </a:lnTo>
                <a:lnTo>
                  <a:pt x="0" y="3447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0800000">
            <a:off x="0" y="136271"/>
            <a:ext cx="3203848" cy="3203848"/>
          </a:xfrm>
          <a:custGeom>
            <a:avLst/>
            <a:gdLst/>
            <a:ahLst/>
            <a:cxnLst/>
            <a:rect l="l" t="t" r="r" b="b"/>
            <a:pathLst>
              <a:path w="3203848" h="3203848">
                <a:moveTo>
                  <a:pt x="0" y="0"/>
                </a:moveTo>
                <a:lnTo>
                  <a:pt x="3203848" y="0"/>
                </a:lnTo>
                <a:lnTo>
                  <a:pt x="3203848" y="3203848"/>
                </a:lnTo>
                <a:lnTo>
                  <a:pt x="0" y="3203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01924" y="6839100"/>
            <a:ext cx="2865416" cy="3013344"/>
          </a:xfrm>
          <a:custGeom>
            <a:avLst/>
            <a:gdLst/>
            <a:ahLst/>
            <a:cxnLst/>
            <a:rect l="l" t="t" r="r" b="b"/>
            <a:pathLst>
              <a:path w="2865416" h="3013344">
                <a:moveTo>
                  <a:pt x="0" y="0"/>
                </a:moveTo>
                <a:lnTo>
                  <a:pt x="2865416" y="0"/>
                </a:lnTo>
                <a:lnTo>
                  <a:pt x="2865416" y="3013343"/>
                </a:lnTo>
                <a:lnTo>
                  <a:pt x="0" y="3013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6382903" y="66675"/>
            <a:ext cx="5522194" cy="785906"/>
          </a:xfrm>
          <a:prstGeom prst="rect">
            <a:avLst/>
          </a:prstGeom>
        </p:spPr>
        <p:txBody>
          <a:bodyPr lIns="0" tIns="0" rIns="0" bIns="0" rtlCol="0" anchor="t">
            <a:spAutoFit/>
          </a:bodyPr>
          <a:lstStyle/>
          <a:p>
            <a:pPr marL="0" lvl="0" indent="0" algn="l">
              <a:lnSpc>
                <a:spcPts val="6195"/>
              </a:lnSpc>
            </a:pPr>
            <a:r>
              <a:rPr lang="en-US" sz="5632">
                <a:solidFill>
                  <a:srgbClr val="000000"/>
                </a:solidFill>
                <a:latin typeface="Cabin"/>
              </a:rPr>
              <a:t>Use Case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44859" y="8294782"/>
            <a:ext cx="1328146" cy="1328146"/>
          </a:xfrm>
          <a:prstGeom prst="rect">
            <a:avLst/>
          </a:prstGeom>
        </p:spPr>
      </p:pic>
      <p:sp>
        <p:nvSpPr>
          <p:cNvPr id="3" name="TextBox 3"/>
          <p:cNvSpPr txBox="1"/>
          <p:nvPr/>
        </p:nvSpPr>
        <p:spPr>
          <a:xfrm>
            <a:off x="4768311" y="1843446"/>
            <a:ext cx="13197376" cy="6523909"/>
          </a:xfrm>
          <a:prstGeom prst="rect">
            <a:avLst/>
          </a:prstGeom>
        </p:spPr>
        <p:txBody>
          <a:bodyPr lIns="0" tIns="0" rIns="0" bIns="0" rtlCol="0" anchor="t">
            <a:spAutoFit/>
          </a:bodyPr>
          <a:lstStyle/>
          <a:p>
            <a:pPr marL="821109" lvl="1" indent="-410554" algn="l">
              <a:lnSpc>
                <a:spcPts val="5324"/>
              </a:lnSpc>
              <a:buFont typeface="Arial"/>
              <a:buChar char="•"/>
            </a:pPr>
            <a:r>
              <a:rPr lang="en-US" sz="3803">
                <a:solidFill>
                  <a:srgbClr val="000000"/>
                </a:solidFill>
                <a:latin typeface="Cabin"/>
              </a:rPr>
              <a:t>Log-In and Log-Out</a:t>
            </a:r>
          </a:p>
          <a:p>
            <a:pPr algn="l">
              <a:lnSpc>
                <a:spcPts val="5324"/>
              </a:lnSpc>
            </a:pPr>
            <a:endParaRPr lang="en-US" sz="3803">
              <a:solidFill>
                <a:srgbClr val="000000"/>
              </a:solidFill>
              <a:latin typeface="Cabin"/>
            </a:endParaRPr>
          </a:p>
          <a:p>
            <a:pPr marL="821109" lvl="1" indent="-410554" algn="l">
              <a:lnSpc>
                <a:spcPts val="5324"/>
              </a:lnSpc>
              <a:buFont typeface="Arial"/>
              <a:buChar char="•"/>
            </a:pPr>
            <a:r>
              <a:rPr lang="en-US" sz="3803">
                <a:solidFill>
                  <a:srgbClr val="000000"/>
                </a:solidFill>
                <a:latin typeface="Cabin"/>
              </a:rPr>
              <a:t>View duty schedule for upcoming 7 days</a:t>
            </a:r>
          </a:p>
          <a:p>
            <a:pPr algn="l">
              <a:lnSpc>
                <a:spcPts val="5324"/>
              </a:lnSpc>
            </a:pPr>
            <a:endParaRPr lang="en-US" sz="3803">
              <a:solidFill>
                <a:srgbClr val="000000"/>
              </a:solidFill>
              <a:latin typeface="Cabin"/>
            </a:endParaRPr>
          </a:p>
          <a:p>
            <a:pPr marL="821109" lvl="1" indent="-410554" algn="l">
              <a:lnSpc>
                <a:spcPts val="5324"/>
              </a:lnSpc>
              <a:buFont typeface="Arial"/>
              <a:buChar char="•"/>
            </a:pPr>
            <a:r>
              <a:rPr lang="en-US" sz="3803">
                <a:solidFill>
                  <a:srgbClr val="000000"/>
                </a:solidFill>
                <a:latin typeface="Cabin"/>
              </a:rPr>
              <a:t>Request leave or over duties</a:t>
            </a:r>
          </a:p>
          <a:p>
            <a:pPr algn="l">
              <a:lnSpc>
                <a:spcPts val="5324"/>
              </a:lnSpc>
            </a:pPr>
            <a:endParaRPr lang="en-US" sz="3803">
              <a:solidFill>
                <a:srgbClr val="000000"/>
              </a:solidFill>
              <a:latin typeface="Cabin"/>
            </a:endParaRPr>
          </a:p>
          <a:p>
            <a:pPr marL="821109" lvl="1" indent="-410554" algn="l">
              <a:lnSpc>
                <a:spcPts val="5324"/>
              </a:lnSpc>
              <a:buFont typeface="Arial"/>
              <a:buChar char="•"/>
            </a:pPr>
            <a:r>
              <a:rPr lang="en-US" sz="3803">
                <a:solidFill>
                  <a:srgbClr val="000000"/>
                </a:solidFill>
                <a:latin typeface="Cabin"/>
              </a:rPr>
              <a:t>View number of leaves taken and remaining</a:t>
            </a:r>
          </a:p>
          <a:p>
            <a:pPr algn="l">
              <a:lnSpc>
                <a:spcPts val="5324"/>
              </a:lnSpc>
            </a:pPr>
            <a:endParaRPr lang="en-US" sz="3803">
              <a:solidFill>
                <a:srgbClr val="000000"/>
              </a:solidFill>
              <a:latin typeface="Cabin"/>
            </a:endParaRPr>
          </a:p>
          <a:p>
            <a:pPr marL="821109" lvl="1" indent="-410554" algn="l">
              <a:lnSpc>
                <a:spcPts val="5324"/>
              </a:lnSpc>
              <a:buFont typeface="Arial"/>
              <a:buChar char="•"/>
            </a:pPr>
            <a:r>
              <a:rPr lang="en-US" sz="3803">
                <a:solidFill>
                  <a:srgbClr val="000000"/>
                </a:solidFill>
                <a:latin typeface="Cabin"/>
              </a:rPr>
              <a:t>View salary at the end of the month</a:t>
            </a:r>
          </a:p>
          <a:p>
            <a:pPr algn="ctr">
              <a:lnSpc>
                <a:spcPts val="4204"/>
              </a:lnSpc>
            </a:pPr>
            <a:endParaRPr lang="en-US" sz="3803">
              <a:solidFill>
                <a:srgbClr val="000000"/>
              </a:solidFill>
              <a:latin typeface="Cabin"/>
            </a:endParaRPr>
          </a:p>
        </p:txBody>
      </p:sp>
      <p:pic>
        <p:nvPicPr>
          <p:cNvPr id="4" name="Picture 4"/>
          <p:cNvPicPr>
            <a:picLocks noChangeAspect="1"/>
          </p:cNvPicPr>
          <p:nvPr/>
        </p:nvPicPr>
        <p:blipFill>
          <a:blip r:embed="rId3"/>
          <a:srcRect/>
          <a:stretch>
            <a:fillRect/>
          </a:stretch>
        </p:blipFill>
        <p:spPr>
          <a:xfrm>
            <a:off x="233718" y="2549722"/>
            <a:ext cx="4534593" cy="3899750"/>
          </a:xfrm>
          <a:prstGeom prst="rect">
            <a:avLst/>
          </a:prstGeom>
        </p:spPr>
      </p:pic>
      <p:sp>
        <p:nvSpPr>
          <p:cNvPr id="5" name="Freeform 5"/>
          <p:cNvSpPr/>
          <p:nvPr/>
        </p:nvSpPr>
        <p:spPr>
          <a:xfrm>
            <a:off x="3778472" y="706438"/>
            <a:ext cx="893665" cy="705996"/>
          </a:xfrm>
          <a:custGeom>
            <a:avLst/>
            <a:gdLst/>
            <a:ahLst/>
            <a:cxnLst/>
            <a:rect l="l" t="t" r="r" b="b"/>
            <a:pathLst>
              <a:path w="893665" h="705996">
                <a:moveTo>
                  <a:pt x="0" y="0"/>
                </a:moveTo>
                <a:lnTo>
                  <a:pt x="893665" y="0"/>
                </a:lnTo>
                <a:lnTo>
                  <a:pt x="893665" y="705996"/>
                </a:lnTo>
                <a:lnTo>
                  <a:pt x="0" y="705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4768311" y="506668"/>
            <a:ext cx="13197376" cy="1181737"/>
          </a:xfrm>
          <a:prstGeom prst="rect">
            <a:avLst/>
          </a:prstGeom>
        </p:spPr>
        <p:txBody>
          <a:bodyPr lIns="0" tIns="0" rIns="0" bIns="0" rtlCol="0" anchor="t">
            <a:spAutoFit/>
          </a:bodyPr>
          <a:lstStyle/>
          <a:p>
            <a:pPr algn="ctr">
              <a:lnSpc>
                <a:spcPts val="9130"/>
              </a:lnSpc>
            </a:pPr>
            <a:r>
              <a:rPr lang="en-US" sz="8300">
                <a:solidFill>
                  <a:srgbClr val="000000"/>
                </a:solidFill>
                <a:latin typeface="Cabin"/>
              </a:rPr>
              <a:t>Security Staff Functionalities:</a:t>
            </a:r>
          </a:p>
        </p:txBody>
      </p:sp>
      <p:sp>
        <p:nvSpPr>
          <p:cNvPr id="8" name="Freeform 8"/>
          <p:cNvSpPr/>
          <p:nvPr/>
        </p:nvSpPr>
        <p:spPr>
          <a:xfrm rot="5400000">
            <a:off x="0" y="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9" y="36875"/>
            <a:ext cx="8085151" cy="11042534"/>
            <a:chOff x="0" y="0"/>
            <a:chExt cx="54386208" cy="74279570"/>
          </a:xfrm>
        </p:grpSpPr>
        <p:sp>
          <p:nvSpPr>
            <p:cNvPr id="3" name="Freeform 3"/>
            <p:cNvSpPr/>
            <p:nvPr/>
          </p:nvSpPr>
          <p:spPr>
            <a:xfrm>
              <a:off x="72390" y="72390"/>
              <a:ext cx="54241430" cy="74134789"/>
            </a:xfrm>
            <a:custGeom>
              <a:avLst/>
              <a:gdLst/>
              <a:ahLst/>
              <a:cxnLst/>
              <a:rect l="l" t="t" r="r" b="b"/>
              <a:pathLst>
                <a:path w="54241430" h="74134789">
                  <a:moveTo>
                    <a:pt x="0" y="0"/>
                  </a:moveTo>
                  <a:lnTo>
                    <a:pt x="54241430" y="0"/>
                  </a:lnTo>
                  <a:lnTo>
                    <a:pt x="54241430" y="74134789"/>
                  </a:lnTo>
                  <a:lnTo>
                    <a:pt x="0" y="74134789"/>
                  </a:lnTo>
                  <a:lnTo>
                    <a:pt x="0" y="0"/>
                  </a:lnTo>
                  <a:close/>
                </a:path>
              </a:pathLst>
            </a:custGeom>
            <a:solidFill>
              <a:srgbClr val="F5F2E0"/>
            </a:solidFill>
          </p:spPr>
          <p:txBody>
            <a:bodyPr/>
            <a:lstStyle/>
            <a:p>
              <a:endParaRPr lang="en-US"/>
            </a:p>
          </p:txBody>
        </p:sp>
        <p:sp>
          <p:nvSpPr>
            <p:cNvPr id="4" name="Freeform 4"/>
            <p:cNvSpPr/>
            <p:nvPr/>
          </p:nvSpPr>
          <p:spPr>
            <a:xfrm>
              <a:off x="0" y="0"/>
              <a:ext cx="54386206" cy="74279571"/>
            </a:xfrm>
            <a:custGeom>
              <a:avLst/>
              <a:gdLst/>
              <a:ahLst/>
              <a:cxnLst/>
              <a:rect l="l" t="t" r="r" b="b"/>
              <a:pathLst>
                <a:path w="54386206" h="74279571">
                  <a:moveTo>
                    <a:pt x="54241427" y="74134793"/>
                  </a:moveTo>
                  <a:lnTo>
                    <a:pt x="54386206" y="74134793"/>
                  </a:lnTo>
                  <a:lnTo>
                    <a:pt x="54386206" y="74279571"/>
                  </a:lnTo>
                  <a:lnTo>
                    <a:pt x="54241427" y="74279571"/>
                  </a:lnTo>
                  <a:lnTo>
                    <a:pt x="54241427"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54241427" y="144780"/>
                  </a:moveTo>
                  <a:lnTo>
                    <a:pt x="54386206" y="144780"/>
                  </a:lnTo>
                  <a:lnTo>
                    <a:pt x="54386206" y="74134793"/>
                  </a:lnTo>
                  <a:lnTo>
                    <a:pt x="54241427" y="74134793"/>
                  </a:lnTo>
                  <a:lnTo>
                    <a:pt x="54241427" y="144780"/>
                  </a:lnTo>
                  <a:close/>
                  <a:moveTo>
                    <a:pt x="144780" y="74134793"/>
                  </a:moveTo>
                  <a:lnTo>
                    <a:pt x="54241427" y="74134793"/>
                  </a:lnTo>
                  <a:lnTo>
                    <a:pt x="54241427" y="74279571"/>
                  </a:lnTo>
                  <a:lnTo>
                    <a:pt x="144780" y="74279571"/>
                  </a:lnTo>
                  <a:lnTo>
                    <a:pt x="144780" y="74134793"/>
                  </a:lnTo>
                  <a:close/>
                  <a:moveTo>
                    <a:pt x="54241427" y="0"/>
                  </a:moveTo>
                  <a:lnTo>
                    <a:pt x="54386206" y="0"/>
                  </a:lnTo>
                  <a:lnTo>
                    <a:pt x="54386206" y="144780"/>
                  </a:lnTo>
                  <a:lnTo>
                    <a:pt x="54241427" y="144780"/>
                  </a:lnTo>
                  <a:lnTo>
                    <a:pt x="54241427" y="0"/>
                  </a:lnTo>
                  <a:close/>
                  <a:moveTo>
                    <a:pt x="0" y="0"/>
                  </a:moveTo>
                  <a:lnTo>
                    <a:pt x="144780" y="0"/>
                  </a:lnTo>
                  <a:lnTo>
                    <a:pt x="144780" y="144780"/>
                  </a:lnTo>
                  <a:lnTo>
                    <a:pt x="0" y="144780"/>
                  </a:lnTo>
                  <a:lnTo>
                    <a:pt x="0" y="0"/>
                  </a:lnTo>
                  <a:close/>
                  <a:moveTo>
                    <a:pt x="144780" y="0"/>
                  </a:moveTo>
                  <a:lnTo>
                    <a:pt x="54241427" y="0"/>
                  </a:lnTo>
                  <a:lnTo>
                    <a:pt x="54241427" y="144780"/>
                  </a:lnTo>
                  <a:lnTo>
                    <a:pt x="144780" y="144780"/>
                  </a:lnTo>
                  <a:lnTo>
                    <a:pt x="144780" y="0"/>
                  </a:lnTo>
                  <a:close/>
                </a:path>
              </a:pathLst>
            </a:custGeom>
            <a:solidFill>
              <a:srgbClr val="A6CD70"/>
            </a:solidFill>
          </p:spPr>
          <p:txBody>
            <a:bodyPr/>
            <a:lstStyle/>
            <a:p>
              <a:endParaRPr lang="en-US"/>
            </a:p>
          </p:txBody>
        </p:sp>
      </p:grpSp>
      <p:sp>
        <p:nvSpPr>
          <p:cNvPr id="5" name="Freeform 5"/>
          <p:cNvSpPr/>
          <p:nvPr/>
        </p:nvSpPr>
        <p:spPr>
          <a:xfrm>
            <a:off x="8362832" y="1738190"/>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362832" y="4315673"/>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362832" y="6893156"/>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8847868" y="2177300"/>
            <a:ext cx="592263" cy="777434"/>
          </a:xfrm>
          <a:custGeom>
            <a:avLst/>
            <a:gdLst/>
            <a:ahLst/>
            <a:cxnLst/>
            <a:rect l="l" t="t" r="r" b="b"/>
            <a:pathLst>
              <a:path w="592263" h="777434">
                <a:moveTo>
                  <a:pt x="0" y="0"/>
                </a:moveTo>
                <a:lnTo>
                  <a:pt x="592264" y="0"/>
                </a:lnTo>
                <a:lnTo>
                  <a:pt x="592264" y="777434"/>
                </a:lnTo>
                <a:lnTo>
                  <a:pt x="0" y="7774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8901711" y="7364377"/>
            <a:ext cx="535557" cy="713211"/>
          </a:xfrm>
          <a:custGeom>
            <a:avLst/>
            <a:gdLst/>
            <a:ahLst/>
            <a:cxnLst/>
            <a:rect l="l" t="t" r="r" b="b"/>
            <a:pathLst>
              <a:path w="535557" h="713211">
                <a:moveTo>
                  <a:pt x="0" y="0"/>
                </a:moveTo>
                <a:lnTo>
                  <a:pt x="535557" y="0"/>
                </a:lnTo>
                <a:lnTo>
                  <a:pt x="535557" y="713211"/>
                </a:lnTo>
                <a:lnTo>
                  <a:pt x="0" y="7132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8847868" y="4830066"/>
            <a:ext cx="643242" cy="626869"/>
          </a:xfrm>
          <a:custGeom>
            <a:avLst/>
            <a:gdLst/>
            <a:ahLst/>
            <a:cxnLst/>
            <a:rect l="l" t="t" r="r" b="b"/>
            <a:pathLst>
              <a:path w="643242" h="626869">
                <a:moveTo>
                  <a:pt x="0" y="0"/>
                </a:moveTo>
                <a:lnTo>
                  <a:pt x="643243" y="0"/>
                </a:lnTo>
                <a:lnTo>
                  <a:pt x="643243" y="626868"/>
                </a:lnTo>
                <a:lnTo>
                  <a:pt x="0" y="626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106799" y="5558142"/>
            <a:ext cx="5227623" cy="684343"/>
          </a:xfrm>
          <a:custGeom>
            <a:avLst/>
            <a:gdLst/>
            <a:ahLst/>
            <a:cxnLst/>
            <a:rect l="l" t="t" r="r" b="b"/>
            <a:pathLst>
              <a:path w="5227623" h="684343">
                <a:moveTo>
                  <a:pt x="0" y="0"/>
                </a:moveTo>
                <a:lnTo>
                  <a:pt x="5227623" y="0"/>
                </a:lnTo>
                <a:lnTo>
                  <a:pt x="5227623" y="684343"/>
                </a:lnTo>
                <a:lnTo>
                  <a:pt x="0" y="6843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72748" y="36875"/>
            <a:ext cx="7315200" cy="771421"/>
          </a:xfrm>
          <a:custGeom>
            <a:avLst/>
            <a:gdLst/>
            <a:ahLst/>
            <a:cxnLst/>
            <a:rect l="l" t="t" r="r" b="b"/>
            <a:pathLst>
              <a:path w="7315200" h="771421">
                <a:moveTo>
                  <a:pt x="0" y="0"/>
                </a:moveTo>
                <a:lnTo>
                  <a:pt x="7315200" y="0"/>
                </a:lnTo>
                <a:lnTo>
                  <a:pt x="7315200" y="771421"/>
                </a:lnTo>
                <a:lnTo>
                  <a:pt x="0" y="7714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422029" y="2904234"/>
            <a:ext cx="7016878" cy="2552700"/>
          </a:xfrm>
          <a:prstGeom prst="rect">
            <a:avLst/>
          </a:prstGeom>
        </p:spPr>
        <p:txBody>
          <a:bodyPr lIns="0" tIns="0" rIns="0" bIns="0" rtlCol="0" anchor="t">
            <a:spAutoFit/>
          </a:bodyPr>
          <a:lstStyle/>
          <a:p>
            <a:pPr algn="ctr">
              <a:lnSpc>
                <a:spcPts val="9900"/>
              </a:lnSpc>
            </a:pPr>
            <a:r>
              <a:rPr lang="en-US" sz="9000">
                <a:solidFill>
                  <a:srgbClr val="2E2E2E"/>
                </a:solidFill>
                <a:latin typeface="Cabin"/>
              </a:rPr>
              <a:t>Manager Functionalities</a:t>
            </a:r>
          </a:p>
        </p:txBody>
      </p:sp>
      <p:sp>
        <p:nvSpPr>
          <p:cNvPr id="14" name="TextBox 14"/>
          <p:cNvSpPr txBox="1"/>
          <p:nvPr/>
        </p:nvSpPr>
        <p:spPr>
          <a:xfrm>
            <a:off x="10363318" y="1738190"/>
            <a:ext cx="7007825" cy="1143000"/>
          </a:xfrm>
          <a:prstGeom prst="rect">
            <a:avLst/>
          </a:prstGeom>
        </p:spPr>
        <p:txBody>
          <a:bodyPr lIns="0" tIns="0" rIns="0" bIns="0" rtlCol="0" anchor="t">
            <a:spAutoFit/>
          </a:bodyPr>
          <a:lstStyle/>
          <a:p>
            <a:pPr marL="820417" lvl="1" indent="-410209" algn="just">
              <a:lnSpc>
                <a:spcPts val="4559"/>
              </a:lnSpc>
              <a:buFont typeface="Arial"/>
              <a:buChar char="•"/>
            </a:pPr>
            <a:r>
              <a:rPr lang="en-US" sz="3799">
                <a:solidFill>
                  <a:srgbClr val="2E2E2E"/>
                </a:solidFill>
                <a:latin typeface="Cabin Medium"/>
              </a:rPr>
              <a:t>Log-In and Log-Out</a:t>
            </a:r>
          </a:p>
          <a:p>
            <a:pPr algn="just">
              <a:lnSpc>
                <a:spcPts val="4559"/>
              </a:lnSpc>
            </a:pPr>
            <a:endParaRPr lang="en-US" sz="3799">
              <a:solidFill>
                <a:srgbClr val="2E2E2E"/>
              </a:solidFill>
              <a:latin typeface="Cabin Medium"/>
            </a:endParaRPr>
          </a:p>
        </p:txBody>
      </p:sp>
      <p:grpSp>
        <p:nvGrpSpPr>
          <p:cNvPr id="15" name="Group 15"/>
          <p:cNvGrpSpPr/>
          <p:nvPr/>
        </p:nvGrpSpPr>
        <p:grpSpPr>
          <a:xfrm>
            <a:off x="10363318" y="2566017"/>
            <a:ext cx="8036525" cy="5106322"/>
            <a:chOff x="0" y="0"/>
            <a:chExt cx="10715367" cy="6808430"/>
          </a:xfrm>
        </p:grpSpPr>
        <p:sp>
          <p:nvSpPr>
            <p:cNvPr id="16" name="TextBox 16"/>
            <p:cNvSpPr txBox="1"/>
            <p:nvPr/>
          </p:nvSpPr>
          <p:spPr>
            <a:xfrm>
              <a:off x="0" y="11"/>
              <a:ext cx="10715367" cy="6096000"/>
            </a:xfrm>
            <a:prstGeom prst="rect">
              <a:avLst/>
            </a:prstGeom>
          </p:spPr>
          <p:txBody>
            <a:bodyPr lIns="0" tIns="0" rIns="0" bIns="0" rtlCol="0" anchor="t">
              <a:spAutoFit/>
            </a:bodyPr>
            <a:lstStyle/>
            <a:p>
              <a:pPr marL="820417" lvl="1" indent="-410209" algn="l">
                <a:lnSpc>
                  <a:spcPts val="4559"/>
                </a:lnSpc>
                <a:buFont typeface="Arial"/>
                <a:buChar char="•"/>
              </a:pPr>
              <a:r>
                <a:rPr lang="en-US" sz="3799">
                  <a:solidFill>
                    <a:srgbClr val="2E2E2E"/>
                  </a:solidFill>
                  <a:latin typeface="Cabin Medium"/>
                </a:rPr>
                <a:t>Create routine for upcoming 7 days for all security staff considering leave requests.</a:t>
              </a:r>
            </a:p>
            <a:p>
              <a:pPr algn="l">
                <a:lnSpc>
                  <a:spcPts val="4559"/>
                </a:lnSpc>
              </a:pPr>
              <a:endParaRPr lang="en-US" sz="3799">
                <a:solidFill>
                  <a:srgbClr val="2E2E2E"/>
                </a:solidFill>
                <a:latin typeface="Cabin Medium"/>
              </a:endParaRPr>
            </a:p>
            <a:p>
              <a:pPr marL="820417" lvl="1" indent="-410209" algn="l">
                <a:lnSpc>
                  <a:spcPts val="4559"/>
                </a:lnSpc>
                <a:buFont typeface="Arial"/>
                <a:buChar char="•"/>
              </a:pPr>
              <a:r>
                <a:rPr lang="en-US" sz="3799">
                  <a:solidFill>
                    <a:srgbClr val="2E2E2E"/>
                  </a:solidFill>
                  <a:latin typeface="Cabin Medium"/>
                </a:rPr>
                <a:t>Approve/decline leave requests.</a:t>
              </a:r>
            </a:p>
            <a:p>
              <a:pPr algn="l">
                <a:lnSpc>
                  <a:spcPts val="4559"/>
                </a:lnSpc>
              </a:pPr>
              <a:endParaRPr lang="en-US" sz="3799">
                <a:solidFill>
                  <a:srgbClr val="2E2E2E"/>
                </a:solidFill>
                <a:latin typeface="Cabin Medium"/>
              </a:endParaRPr>
            </a:p>
            <a:p>
              <a:pPr marL="820417" lvl="1" indent="-410209" algn="l">
                <a:lnSpc>
                  <a:spcPts val="4559"/>
                </a:lnSpc>
                <a:buFont typeface="Arial"/>
                <a:buChar char="•"/>
              </a:pPr>
              <a:r>
                <a:rPr lang="en-US" sz="3799">
                  <a:solidFill>
                    <a:srgbClr val="2E2E2E"/>
                  </a:solidFill>
                  <a:latin typeface="Cabin Medium"/>
                </a:rPr>
                <a:t>Monitor security staff status.</a:t>
              </a:r>
            </a:p>
            <a:p>
              <a:pPr algn="l">
                <a:lnSpc>
                  <a:spcPts val="4559"/>
                </a:lnSpc>
              </a:pPr>
              <a:endParaRPr lang="en-US" sz="3799">
                <a:solidFill>
                  <a:srgbClr val="2E2E2E"/>
                </a:solidFill>
                <a:latin typeface="Cabin Medium"/>
              </a:endParaRPr>
            </a:p>
          </p:txBody>
        </p:sp>
        <p:sp>
          <p:nvSpPr>
            <p:cNvPr id="17" name="TextBox 17"/>
            <p:cNvSpPr txBox="1"/>
            <p:nvPr/>
          </p:nvSpPr>
          <p:spPr>
            <a:xfrm>
              <a:off x="0" y="6329629"/>
              <a:ext cx="10715367" cy="462280"/>
            </a:xfrm>
            <a:prstGeom prst="rect">
              <a:avLst/>
            </a:prstGeom>
          </p:spPr>
          <p:txBody>
            <a:bodyPr lIns="0" tIns="0" rIns="0" bIns="0" rtlCol="0" anchor="t">
              <a:spAutoFit/>
            </a:bodyPr>
            <a:lstStyle/>
            <a:p>
              <a:pPr marL="0" lvl="0" indent="0" algn="l">
                <a:lnSpc>
                  <a:spcPts val="2940"/>
                </a:lnSpc>
                <a:spcBef>
                  <a:spcPct val="0"/>
                </a:spcBef>
              </a:pPr>
              <a:endParaRPr/>
            </a:p>
          </p:txBody>
        </p:sp>
      </p:grpSp>
      <p:sp>
        <p:nvSpPr>
          <p:cNvPr id="18" name="TextBox 18"/>
          <p:cNvSpPr txBox="1"/>
          <p:nvPr/>
        </p:nvSpPr>
        <p:spPr>
          <a:xfrm>
            <a:off x="10363318" y="6863733"/>
            <a:ext cx="7007825" cy="1714500"/>
          </a:xfrm>
          <a:prstGeom prst="rect">
            <a:avLst/>
          </a:prstGeom>
        </p:spPr>
        <p:txBody>
          <a:bodyPr lIns="0" tIns="0" rIns="0" bIns="0" rtlCol="0" anchor="t">
            <a:spAutoFit/>
          </a:bodyPr>
          <a:lstStyle/>
          <a:p>
            <a:pPr marL="820421" lvl="1" indent="-410210" algn="l">
              <a:lnSpc>
                <a:spcPts val="4560"/>
              </a:lnSpc>
              <a:buFont typeface="Arial"/>
              <a:buChar char="•"/>
            </a:pPr>
            <a:r>
              <a:rPr lang="en-US" sz="3800">
                <a:solidFill>
                  <a:srgbClr val="2E2E2E"/>
                </a:solidFill>
                <a:latin typeface="Cabin Medium"/>
              </a:rPr>
              <a:t>View salary at the end of the month</a:t>
            </a:r>
          </a:p>
          <a:p>
            <a:pPr marL="0" lvl="0" indent="0" algn="l">
              <a:lnSpc>
                <a:spcPts val="4560"/>
              </a:lnSpc>
              <a:spcBef>
                <a:spcPct val="0"/>
              </a:spcBef>
            </a:pPr>
            <a:endParaRPr lang="en-US" sz="3800">
              <a:solidFill>
                <a:srgbClr val="2E2E2E"/>
              </a:solidFill>
              <a:latin typeface="Cabin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sp>
        <p:nvSpPr>
          <p:cNvPr id="2" name="TextBox 2"/>
          <p:cNvSpPr txBox="1"/>
          <p:nvPr/>
        </p:nvSpPr>
        <p:spPr>
          <a:xfrm>
            <a:off x="4165853" y="1277620"/>
            <a:ext cx="9499119" cy="7980680"/>
          </a:xfrm>
          <a:prstGeom prst="rect">
            <a:avLst/>
          </a:prstGeom>
        </p:spPr>
        <p:txBody>
          <a:bodyPr lIns="0" tIns="0" rIns="0" bIns="0" rtlCol="0" anchor="t">
            <a:spAutoFit/>
          </a:bodyPr>
          <a:lstStyle/>
          <a:p>
            <a:pPr marL="820421" lvl="1" indent="-410210" algn="l">
              <a:lnSpc>
                <a:spcPts val="5320"/>
              </a:lnSpc>
              <a:buFont typeface="Arial"/>
              <a:buChar char="•"/>
            </a:pPr>
            <a:r>
              <a:rPr lang="en-US" sz="3800">
                <a:solidFill>
                  <a:srgbClr val="2E2E2E"/>
                </a:solidFill>
                <a:latin typeface="Cabin"/>
              </a:rPr>
              <a:t>Security: The system must ensure secure login and authentication for all users.</a:t>
            </a:r>
          </a:p>
          <a:p>
            <a:pPr marL="820421" lvl="1" indent="-410210" algn="l">
              <a:lnSpc>
                <a:spcPts val="5320"/>
              </a:lnSpc>
              <a:buFont typeface="Arial"/>
              <a:buChar char="•"/>
            </a:pPr>
            <a:r>
              <a:rPr lang="en-US" sz="3800">
                <a:solidFill>
                  <a:srgbClr val="2E2E2E"/>
                </a:solidFill>
                <a:latin typeface="Cabin"/>
              </a:rPr>
              <a:t>Performance: The system must be able to handle a large number of users and transactions efficiently.</a:t>
            </a:r>
          </a:p>
          <a:p>
            <a:pPr marL="820421" lvl="1" indent="-410210" algn="l">
              <a:lnSpc>
                <a:spcPts val="5320"/>
              </a:lnSpc>
              <a:buFont typeface="Arial"/>
              <a:buChar char="•"/>
            </a:pPr>
            <a:r>
              <a:rPr lang="en-US" sz="3800">
                <a:solidFill>
                  <a:srgbClr val="2E2E2E"/>
                </a:solidFill>
                <a:latin typeface="Cabin"/>
              </a:rPr>
              <a:t>Usability: The system must be user-friendly and easy to navigate for both security staff and manager.</a:t>
            </a:r>
          </a:p>
          <a:p>
            <a:pPr marL="820421" lvl="1" indent="-410210" algn="l">
              <a:lnSpc>
                <a:spcPts val="5320"/>
              </a:lnSpc>
              <a:buFont typeface="Arial"/>
              <a:buChar char="•"/>
            </a:pPr>
            <a:r>
              <a:rPr lang="en-US" sz="3800">
                <a:solidFill>
                  <a:srgbClr val="2E2E2E"/>
                </a:solidFill>
                <a:latin typeface="Cabin"/>
              </a:rPr>
              <a:t>Scalability: The system must be able to adapt to changes in the number of security staff and campus locations.</a:t>
            </a:r>
          </a:p>
          <a:p>
            <a:pPr algn="l">
              <a:lnSpc>
                <a:spcPts val="5320"/>
              </a:lnSpc>
            </a:pPr>
            <a:endParaRPr lang="en-US" sz="3800">
              <a:solidFill>
                <a:srgbClr val="2E2E2E"/>
              </a:solidFill>
              <a:latin typeface="Cabin"/>
            </a:endParaRPr>
          </a:p>
        </p:txBody>
      </p:sp>
      <p:sp>
        <p:nvSpPr>
          <p:cNvPr id="3" name="Freeform 3"/>
          <p:cNvSpPr/>
          <p:nvPr/>
        </p:nvSpPr>
        <p:spPr>
          <a:xfrm rot="1772929">
            <a:off x="15869681" y="-268594"/>
            <a:ext cx="3047931" cy="2865055"/>
          </a:xfrm>
          <a:custGeom>
            <a:avLst/>
            <a:gdLst/>
            <a:ahLst/>
            <a:cxnLst/>
            <a:rect l="l" t="t" r="r" b="b"/>
            <a:pathLst>
              <a:path w="3047931" h="2865055">
                <a:moveTo>
                  <a:pt x="0" y="0"/>
                </a:moveTo>
                <a:lnTo>
                  <a:pt x="3047931" y="0"/>
                </a:lnTo>
                <a:lnTo>
                  <a:pt x="3047931" y="2865056"/>
                </a:lnTo>
                <a:lnTo>
                  <a:pt x="0" y="2865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517698">
            <a:off x="7047451" y="7581541"/>
            <a:ext cx="852480" cy="2190954"/>
          </a:xfrm>
          <a:custGeom>
            <a:avLst/>
            <a:gdLst/>
            <a:ahLst/>
            <a:cxnLst/>
            <a:rect l="l" t="t" r="r" b="b"/>
            <a:pathLst>
              <a:path w="852480" h="2190954">
                <a:moveTo>
                  <a:pt x="0" y="0"/>
                </a:moveTo>
                <a:lnTo>
                  <a:pt x="852481" y="0"/>
                </a:lnTo>
                <a:lnTo>
                  <a:pt x="852481" y="2190955"/>
                </a:lnTo>
                <a:lnTo>
                  <a:pt x="0" y="2190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140217" y="5306060"/>
            <a:ext cx="4442409" cy="4442409"/>
          </a:xfrm>
          <a:custGeom>
            <a:avLst/>
            <a:gdLst/>
            <a:ahLst/>
            <a:cxnLst/>
            <a:rect l="l" t="t" r="r" b="b"/>
            <a:pathLst>
              <a:path w="4442409" h="4442409">
                <a:moveTo>
                  <a:pt x="0" y="0"/>
                </a:moveTo>
                <a:lnTo>
                  <a:pt x="4442409" y="0"/>
                </a:lnTo>
                <a:lnTo>
                  <a:pt x="4442409" y="4442409"/>
                </a:lnTo>
                <a:lnTo>
                  <a:pt x="0" y="4442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420479" y="163888"/>
            <a:ext cx="17447041" cy="1129340"/>
          </a:xfrm>
          <a:prstGeom prst="rect">
            <a:avLst/>
          </a:prstGeom>
        </p:spPr>
        <p:txBody>
          <a:bodyPr lIns="0" tIns="0" rIns="0" bIns="0" rtlCol="0" anchor="t">
            <a:spAutoFit/>
          </a:bodyPr>
          <a:lstStyle/>
          <a:p>
            <a:pPr algn="l">
              <a:lnSpc>
                <a:spcPts val="8632"/>
              </a:lnSpc>
            </a:pPr>
            <a:r>
              <a:rPr lang="en-US" sz="7847">
                <a:solidFill>
                  <a:srgbClr val="2E2E2E"/>
                </a:solidFill>
                <a:latin typeface="Cabin"/>
              </a:rPr>
              <a:t>Non-functional requirements considered: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2E0"/>
        </a:solidFill>
        <a:effectLst/>
      </p:bgPr>
    </p:bg>
    <p:spTree>
      <p:nvGrpSpPr>
        <p:cNvPr id="1" name=""/>
        <p:cNvGrpSpPr/>
        <p:nvPr/>
      </p:nvGrpSpPr>
      <p:grpSpPr>
        <a:xfrm>
          <a:off x="0" y="0"/>
          <a:ext cx="0" cy="0"/>
          <a:chOff x="0" y="0"/>
          <a:chExt cx="0" cy="0"/>
        </a:xfrm>
      </p:grpSpPr>
      <p:grpSp>
        <p:nvGrpSpPr>
          <p:cNvPr id="2" name="Group 2"/>
          <p:cNvGrpSpPr/>
          <p:nvPr/>
        </p:nvGrpSpPr>
        <p:grpSpPr>
          <a:xfrm>
            <a:off x="9505950" y="2129722"/>
            <a:ext cx="8350949" cy="4572833"/>
            <a:chOff x="0" y="0"/>
            <a:chExt cx="50204059" cy="27490862"/>
          </a:xfrm>
        </p:grpSpPr>
        <p:sp>
          <p:nvSpPr>
            <p:cNvPr id="3" name="Freeform 3"/>
            <p:cNvSpPr/>
            <p:nvPr/>
          </p:nvSpPr>
          <p:spPr>
            <a:xfrm>
              <a:off x="72390" y="72390"/>
              <a:ext cx="50059279" cy="27346082"/>
            </a:xfrm>
            <a:custGeom>
              <a:avLst/>
              <a:gdLst/>
              <a:ahLst/>
              <a:cxnLst/>
              <a:rect l="l" t="t" r="r" b="b"/>
              <a:pathLst>
                <a:path w="50059279" h="27346082">
                  <a:moveTo>
                    <a:pt x="0" y="0"/>
                  </a:moveTo>
                  <a:lnTo>
                    <a:pt x="50059279" y="0"/>
                  </a:lnTo>
                  <a:lnTo>
                    <a:pt x="50059279" y="27346082"/>
                  </a:lnTo>
                  <a:lnTo>
                    <a:pt x="0" y="27346082"/>
                  </a:lnTo>
                  <a:lnTo>
                    <a:pt x="0" y="0"/>
                  </a:lnTo>
                  <a:close/>
                </a:path>
              </a:pathLst>
            </a:custGeom>
            <a:solidFill>
              <a:srgbClr val="FFFFFF"/>
            </a:solidFill>
          </p:spPr>
          <p:txBody>
            <a:bodyPr/>
            <a:lstStyle/>
            <a:p>
              <a:endParaRPr lang="en-US"/>
            </a:p>
          </p:txBody>
        </p:sp>
        <p:sp>
          <p:nvSpPr>
            <p:cNvPr id="4" name="Freeform 4"/>
            <p:cNvSpPr/>
            <p:nvPr/>
          </p:nvSpPr>
          <p:spPr>
            <a:xfrm>
              <a:off x="0" y="0"/>
              <a:ext cx="50204058" cy="27490862"/>
            </a:xfrm>
            <a:custGeom>
              <a:avLst/>
              <a:gdLst/>
              <a:ahLst/>
              <a:cxnLst/>
              <a:rect l="l" t="t" r="r" b="b"/>
              <a:pathLst>
                <a:path w="50204058" h="27490862">
                  <a:moveTo>
                    <a:pt x="50059279" y="27346083"/>
                  </a:moveTo>
                  <a:lnTo>
                    <a:pt x="50204058" y="27346083"/>
                  </a:lnTo>
                  <a:lnTo>
                    <a:pt x="50204058" y="27490862"/>
                  </a:lnTo>
                  <a:lnTo>
                    <a:pt x="50059279" y="27490862"/>
                  </a:lnTo>
                  <a:lnTo>
                    <a:pt x="50059279" y="27346083"/>
                  </a:lnTo>
                  <a:close/>
                  <a:moveTo>
                    <a:pt x="0" y="144780"/>
                  </a:moveTo>
                  <a:lnTo>
                    <a:pt x="144780" y="144780"/>
                  </a:lnTo>
                  <a:lnTo>
                    <a:pt x="144780" y="27346083"/>
                  </a:lnTo>
                  <a:lnTo>
                    <a:pt x="0" y="27346083"/>
                  </a:lnTo>
                  <a:lnTo>
                    <a:pt x="0" y="144780"/>
                  </a:lnTo>
                  <a:close/>
                  <a:moveTo>
                    <a:pt x="0" y="27346083"/>
                  </a:moveTo>
                  <a:lnTo>
                    <a:pt x="144780" y="27346083"/>
                  </a:lnTo>
                  <a:lnTo>
                    <a:pt x="144780" y="27490862"/>
                  </a:lnTo>
                  <a:lnTo>
                    <a:pt x="0" y="27490862"/>
                  </a:lnTo>
                  <a:lnTo>
                    <a:pt x="0" y="27346083"/>
                  </a:lnTo>
                  <a:close/>
                  <a:moveTo>
                    <a:pt x="50059279" y="144780"/>
                  </a:moveTo>
                  <a:lnTo>
                    <a:pt x="50204058" y="144780"/>
                  </a:lnTo>
                  <a:lnTo>
                    <a:pt x="50204058" y="27346083"/>
                  </a:lnTo>
                  <a:lnTo>
                    <a:pt x="50059279" y="27346083"/>
                  </a:lnTo>
                  <a:lnTo>
                    <a:pt x="50059279" y="144780"/>
                  </a:lnTo>
                  <a:close/>
                  <a:moveTo>
                    <a:pt x="144780" y="27346083"/>
                  </a:moveTo>
                  <a:lnTo>
                    <a:pt x="50059279" y="27346083"/>
                  </a:lnTo>
                  <a:lnTo>
                    <a:pt x="50059279" y="27490862"/>
                  </a:lnTo>
                  <a:lnTo>
                    <a:pt x="144780" y="27490862"/>
                  </a:lnTo>
                  <a:lnTo>
                    <a:pt x="144780" y="27346083"/>
                  </a:lnTo>
                  <a:close/>
                  <a:moveTo>
                    <a:pt x="50059279" y="0"/>
                  </a:moveTo>
                  <a:lnTo>
                    <a:pt x="50204058" y="0"/>
                  </a:lnTo>
                  <a:lnTo>
                    <a:pt x="50204058" y="144780"/>
                  </a:lnTo>
                  <a:lnTo>
                    <a:pt x="50059279" y="144780"/>
                  </a:lnTo>
                  <a:lnTo>
                    <a:pt x="50059279" y="0"/>
                  </a:lnTo>
                  <a:close/>
                  <a:moveTo>
                    <a:pt x="0" y="0"/>
                  </a:moveTo>
                  <a:lnTo>
                    <a:pt x="144780" y="0"/>
                  </a:lnTo>
                  <a:lnTo>
                    <a:pt x="144780" y="144780"/>
                  </a:lnTo>
                  <a:lnTo>
                    <a:pt x="0" y="144780"/>
                  </a:lnTo>
                  <a:lnTo>
                    <a:pt x="0" y="0"/>
                  </a:lnTo>
                  <a:close/>
                  <a:moveTo>
                    <a:pt x="144780" y="0"/>
                  </a:moveTo>
                  <a:lnTo>
                    <a:pt x="50059279" y="0"/>
                  </a:lnTo>
                  <a:lnTo>
                    <a:pt x="50059279" y="144780"/>
                  </a:lnTo>
                  <a:lnTo>
                    <a:pt x="144780" y="144780"/>
                  </a:lnTo>
                  <a:lnTo>
                    <a:pt x="144780" y="0"/>
                  </a:lnTo>
                  <a:close/>
                </a:path>
              </a:pathLst>
            </a:custGeom>
            <a:solidFill>
              <a:srgbClr val="A6CD70"/>
            </a:solidFill>
          </p:spPr>
          <p:txBody>
            <a:bodyPr/>
            <a:lstStyle/>
            <a:p>
              <a:endParaRPr lang="en-US"/>
            </a:p>
          </p:txBody>
        </p:sp>
      </p:grpSp>
      <p:grpSp>
        <p:nvGrpSpPr>
          <p:cNvPr id="5" name="Group 5"/>
          <p:cNvGrpSpPr/>
          <p:nvPr/>
        </p:nvGrpSpPr>
        <p:grpSpPr>
          <a:xfrm>
            <a:off x="223892" y="2129722"/>
            <a:ext cx="8920108" cy="4572833"/>
            <a:chOff x="0" y="0"/>
            <a:chExt cx="50204059" cy="25736774"/>
          </a:xfrm>
        </p:grpSpPr>
        <p:sp>
          <p:nvSpPr>
            <p:cNvPr id="6" name="Freeform 6"/>
            <p:cNvSpPr/>
            <p:nvPr/>
          </p:nvSpPr>
          <p:spPr>
            <a:xfrm>
              <a:off x="72390" y="72390"/>
              <a:ext cx="50059279" cy="25591994"/>
            </a:xfrm>
            <a:custGeom>
              <a:avLst/>
              <a:gdLst/>
              <a:ahLst/>
              <a:cxnLst/>
              <a:rect l="l" t="t" r="r" b="b"/>
              <a:pathLst>
                <a:path w="50059279" h="25591994">
                  <a:moveTo>
                    <a:pt x="0" y="0"/>
                  </a:moveTo>
                  <a:lnTo>
                    <a:pt x="50059279" y="0"/>
                  </a:lnTo>
                  <a:lnTo>
                    <a:pt x="50059279" y="25591994"/>
                  </a:lnTo>
                  <a:lnTo>
                    <a:pt x="0" y="25591994"/>
                  </a:lnTo>
                  <a:lnTo>
                    <a:pt x="0" y="0"/>
                  </a:lnTo>
                  <a:close/>
                </a:path>
              </a:pathLst>
            </a:custGeom>
            <a:solidFill>
              <a:srgbClr val="FFFFFF"/>
            </a:solidFill>
          </p:spPr>
          <p:txBody>
            <a:bodyPr/>
            <a:lstStyle/>
            <a:p>
              <a:endParaRPr lang="en-US"/>
            </a:p>
          </p:txBody>
        </p:sp>
        <p:sp>
          <p:nvSpPr>
            <p:cNvPr id="7" name="Freeform 7"/>
            <p:cNvSpPr/>
            <p:nvPr/>
          </p:nvSpPr>
          <p:spPr>
            <a:xfrm>
              <a:off x="0" y="0"/>
              <a:ext cx="50204058" cy="25736773"/>
            </a:xfrm>
            <a:custGeom>
              <a:avLst/>
              <a:gdLst/>
              <a:ahLst/>
              <a:cxnLst/>
              <a:rect l="l" t="t" r="r" b="b"/>
              <a:pathLst>
                <a:path w="50204058" h="25736773">
                  <a:moveTo>
                    <a:pt x="50059279" y="25591993"/>
                  </a:moveTo>
                  <a:lnTo>
                    <a:pt x="50204058" y="25591993"/>
                  </a:lnTo>
                  <a:lnTo>
                    <a:pt x="50204058" y="25736773"/>
                  </a:lnTo>
                  <a:lnTo>
                    <a:pt x="50059279" y="25736773"/>
                  </a:lnTo>
                  <a:lnTo>
                    <a:pt x="50059279" y="25591993"/>
                  </a:lnTo>
                  <a:close/>
                  <a:moveTo>
                    <a:pt x="0" y="144780"/>
                  </a:moveTo>
                  <a:lnTo>
                    <a:pt x="144780" y="144780"/>
                  </a:lnTo>
                  <a:lnTo>
                    <a:pt x="144780" y="25591993"/>
                  </a:lnTo>
                  <a:lnTo>
                    <a:pt x="0" y="25591993"/>
                  </a:lnTo>
                  <a:lnTo>
                    <a:pt x="0" y="144780"/>
                  </a:lnTo>
                  <a:close/>
                  <a:moveTo>
                    <a:pt x="0" y="25591993"/>
                  </a:moveTo>
                  <a:lnTo>
                    <a:pt x="144780" y="25591993"/>
                  </a:lnTo>
                  <a:lnTo>
                    <a:pt x="144780" y="25736773"/>
                  </a:lnTo>
                  <a:lnTo>
                    <a:pt x="0" y="25736773"/>
                  </a:lnTo>
                  <a:lnTo>
                    <a:pt x="0" y="25591993"/>
                  </a:lnTo>
                  <a:close/>
                  <a:moveTo>
                    <a:pt x="50059279" y="144780"/>
                  </a:moveTo>
                  <a:lnTo>
                    <a:pt x="50204058" y="144780"/>
                  </a:lnTo>
                  <a:lnTo>
                    <a:pt x="50204058" y="25591993"/>
                  </a:lnTo>
                  <a:lnTo>
                    <a:pt x="50059279" y="25591993"/>
                  </a:lnTo>
                  <a:lnTo>
                    <a:pt x="50059279" y="144780"/>
                  </a:lnTo>
                  <a:close/>
                  <a:moveTo>
                    <a:pt x="144780" y="25591993"/>
                  </a:moveTo>
                  <a:lnTo>
                    <a:pt x="50059279" y="25591993"/>
                  </a:lnTo>
                  <a:lnTo>
                    <a:pt x="50059279" y="25736773"/>
                  </a:lnTo>
                  <a:lnTo>
                    <a:pt x="144780" y="25736773"/>
                  </a:lnTo>
                  <a:lnTo>
                    <a:pt x="144780" y="25591993"/>
                  </a:lnTo>
                  <a:close/>
                  <a:moveTo>
                    <a:pt x="50059279" y="0"/>
                  </a:moveTo>
                  <a:lnTo>
                    <a:pt x="50204058" y="0"/>
                  </a:lnTo>
                  <a:lnTo>
                    <a:pt x="50204058" y="144780"/>
                  </a:lnTo>
                  <a:lnTo>
                    <a:pt x="50059279" y="144780"/>
                  </a:lnTo>
                  <a:lnTo>
                    <a:pt x="50059279" y="0"/>
                  </a:lnTo>
                  <a:close/>
                  <a:moveTo>
                    <a:pt x="0" y="0"/>
                  </a:moveTo>
                  <a:lnTo>
                    <a:pt x="144780" y="0"/>
                  </a:lnTo>
                  <a:lnTo>
                    <a:pt x="144780" y="144780"/>
                  </a:lnTo>
                  <a:lnTo>
                    <a:pt x="0" y="144780"/>
                  </a:lnTo>
                  <a:lnTo>
                    <a:pt x="0" y="0"/>
                  </a:lnTo>
                  <a:close/>
                  <a:moveTo>
                    <a:pt x="144780" y="0"/>
                  </a:moveTo>
                  <a:lnTo>
                    <a:pt x="50059279" y="0"/>
                  </a:lnTo>
                  <a:lnTo>
                    <a:pt x="50059279" y="144780"/>
                  </a:lnTo>
                  <a:lnTo>
                    <a:pt x="144780" y="144780"/>
                  </a:lnTo>
                  <a:lnTo>
                    <a:pt x="144780" y="0"/>
                  </a:lnTo>
                  <a:close/>
                </a:path>
              </a:pathLst>
            </a:custGeom>
            <a:solidFill>
              <a:srgbClr val="A6CD70"/>
            </a:solidFill>
          </p:spPr>
          <p:txBody>
            <a:bodyPr/>
            <a:lstStyle/>
            <a:p>
              <a:endParaRPr lang="en-US"/>
            </a:p>
          </p:txBody>
        </p:sp>
      </p:grpSp>
      <p:sp>
        <p:nvSpPr>
          <p:cNvPr id="8" name="Freeform 8"/>
          <p:cNvSpPr/>
          <p:nvPr/>
        </p:nvSpPr>
        <p:spPr>
          <a:xfrm>
            <a:off x="662083" y="4198683"/>
            <a:ext cx="1268677" cy="1994641"/>
          </a:xfrm>
          <a:custGeom>
            <a:avLst/>
            <a:gdLst/>
            <a:ahLst/>
            <a:cxnLst/>
            <a:rect l="l" t="t" r="r" b="b"/>
            <a:pathLst>
              <a:path w="1268677" h="1994641">
                <a:moveTo>
                  <a:pt x="0" y="0"/>
                </a:moveTo>
                <a:lnTo>
                  <a:pt x="1268677" y="0"/>
                </a:lnTo>
                <a:lnTo>
                  <a:pt x="1268677" y="1994641"/>
                </a:lnTo>
                <a:lnTo>
                  <a:pt x="0" y="19946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292710" y="4198683"/>
            <a:ext cx="1458884" cy="2057400"/>
          </a:xfrm>
          <a:custGeom>
            <a:avLst/>
            <a:gdLst/>
            <a:ahLst/>
            <a:cxnLst/>
            <a:rect l="l" t="t" r="r" b="b"/>
            <a:pathLst>
              <a:path w="1458884" h="2057400">
                <a:moveTo>
                  <a:pt x="0" y="0"/>
                </a:moveTo>
                <a:lnTo>
                  <a:pt x="1458883" y="0"/>
                </a:lnTo>
                <a:lnTo>
                  <a:pt x="1458883"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256988" y="2942508"/>
            <a:ext cx="6848873" cy="3113124"/>
          </a:xfrm>
          <a:custGeom>
            <a:avLst/>
            <a:gdLst/>
            <a:ahLst/>
            <a:cxnLst/>
            <a:rect l="l" t="t" r="r" b="b"/>
            <a:pathLst>
              <a:path w="6848873" h="3113124">
                <a:moveTo>
                  <a:pt x="0" y="0"/>
                </a:moveTo>
                <a:lnTo>
                  <a:pt x="6848873" y="0"/>
                </a:lnTo>
                <a:lnTo>
                  <a:pt x="6848873" y="3113124"/>
                </a:lnTo>
                <a:lnTo>
                  <a:pt x="0" y="3113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5081197" y="6883531"/>
            <a:ext cx="8273256" cy="3254310"/>
            <a:chOff x="0" y="0"/>
            <a:chExt cx="65429202" cy="25736774"/>
          </a:xfrm>
        </p:grpSpPr>
        <p:sp>
          <p:nvSpPr>
            <p:cNvPr id="12" name="Freeform 12"/>
            <p:cNvSpPr/>
            <p:nvPr/>
          </p:nvSpPr>
          <p:spPr>
            <a:xfrm>
              <a:off x="72390" y="72390"/>
              <a:ext cx="65284421" cy="25591994"/>
            </a:xfrm>
            <a:custGeom>
              <a:avLst/>
              <a:gdLst/>
              <a:ahLst/>
              <a:cxnLst/>
              <a:rect l="l" t="t" r="r" b="b"/>
              <a:pathLst>
                <a:path w="65284421" h="25591994">
                  <a:moveTo>
                    <a:pt x="0" y="0"/>
                  </a:moveTo>
                  <a:lnTo>
                    <a:pt x="65284421" y="0"/>
                  </a:lnTo>
                  <a:lnTo>
                    <a:pt x="65284421" y="25591994"/>
                  </a:lnTo>
                  <a:lnTo>
                    <a:pt x="0" y="25591994"/>
                  </a:lnTo>
                  <a:lnTo>
                    <a:pt x="0" y="0"/>
                  </a:lnTo>
                  <a:close/>
                </a:path>
              </a:pathLst>
            </a:custGeom>
            <a:solidFill>
              <a:srgbClr val="FFFFFF"/>
            </a:solidFill>
          </p:spPr>
          <p:txBody>
            <a:bodyPr/>
            <a:lstStyle/>
            <a:p>
              <a:endParaRPr lang="en-US"/>
            </a:p>
          </p:txBody>
        </p:sp>
        <p:sp>
          <p:nvSpPr>
            <p:cNvPr id="13" name="Freeform 13"/>
            <p:cNvSpPr/>
            <p:nvPr/>
          </p:nvSpPr>
          <p:spPr>
            <a:xfrm>
              <a:off x="0" y="0"/>
              <a:ext cx="65429203" cy="25736773"/>
            </a:xfrm>
            <a:custGeom>
              <a:avLst/>
              <a:gdLst/>
              <a:ahLst/>
              <a:cxnLst/>
              <a:rect l="l" t="t" r="r" b="b"/>
              <a:pathLst>
                <a:path w="65429203" h="25736773">
                  <a:moveTo>
                    <a:pt x="65284424" y="25591993"/>
                  </a:moveTo>
                  <a:lnTo>
                    <a:pt x="65429203" y="25591993"/>
                  </a:lnTo>
                  <a:lnTo>
                    <a:pt x="65429203" y="25736773"/>
                  </a:lnTo>
                  <a:lnTo>
                    <a:pt x="65284424" y="25736773"/>
                  </a:lnTo>
                  <a:lnTo>
                    <a:pt x="65284424" y="25591993"/>
                  </a:lnTo>
                  <a:close/>
                  <a:moveTo>
                    <a:pt x="0" y="144780"/>
                  </a:moveTo>
                  <a:lnTo>
                    <a:pt x="144780" y="144780"/>
                  </a:lnTo>
                  <a:lnTo>
                    <a:pt x="144780" y="25591993"/>
                  </a:lnTo>
                  <a:lnTo>
                    <a:pt x="0" y="25591993"/>
                  </a:lnTo>
                  <a:lnTo>
                    <a:pt x="0" y="144780"/>
                  </a:lnTo>
                  <a:close/>
                  <a:moveTo>
                    <a:pt x="0" y="25591993"/>
                  </a:moveTo>
                  <a:lnTo>
                    <a:pt x="144780" y="25591993"/>
                  </a:lnTo>
                  <a:lnTo>
                    <a:pt x="144780" y="25736773"/>
                  </a:lnTo>
                  <a:lnTo>
                    <a:pt x="0" y="25736773"/>
                  </a:lnTo>
                  <a:lnTo>
                    <a:pt x="0" y="25591993"/>
                  </a:lnTo>
                  <a:close/>
                  <a:moveTo>
                    <a:pt x="65284424" y="144780"/>
                  </a:moveTo>
                  <a:lnTo>
                    <a:pt x="65429203" y="144780"/>
                  </a:lnTo>
                  <a:lnTo>
                    <a:pt x="65429203" y="25591993"/>
                  </a:lnTo>
                  <a:lnTo>
                    <a:pt x="65284424" y="25591993"/>
                  </a:lnTo>
                  <a:lnTo>
                    <a:pt x="65284424" y="144780"/>
                  </a:lnTo>
                  <a:close/>
                  <a:moveTo>
                    <a:pt x="144780" y="25591993"/>
                  </a:moveTo>
                  <a:lnTo>
                    <a:pt x="65284424" y="25591993"/>
                  </a:lnTo>
                  <a:lnTo>
                    <a:pt x="65284424" y="25736773"/>
                  </a:lnTo>
                  <a:lnTo>
                    <a:pt x="144780" y="25736773"/>
                  </a:lnTo>
                  <a:lnTo>
                    <a:pt x="144780" y="25591993"/>
                  </a:lnTo>
                  <a:close/>
                  <a:moveTo>
                    <a:pt x="65284424" y="0"/>
                  </a:moveTo>
                  <a:lnTo>
                    <a:pt x="65429203" y="0"/>
                  </a:lnTo>
                  <a:lnTo>
                    <a:pt x="65429203" y="144780"/>
                  </a:lnTo>
                  <a:lnTo>
                    <a:pt x="65284424" y="144780"/>
                  </a:lnTo>
                  <a:lnTo>
                    <a:pt x="65284424" y="0"/>
                  </a:lnTo>
                  <a:close/>
                  <a:moveTo>
                    <a:pt x="0" y="0"/>
                  </a:moveTo>
                  <a:lnTo>
                    <a:pt x="144780" y="0"/>
                  </a:lnTo>
                  <a:lnTo>
                    <a:pt x="144780" y="144780"/>
                  </a:lnTo>
                  <a:lnTo>
                    <a:pt x="0" y="144780"/>
                  </a:lnTo>
                  <a:lnTo>
                    <a:pt x="0" y="0"/>
                  </a:lnTo>
                  <a:close/>
                  <a:moveTo>
                    <a:pt x="144780" y="0"/>
                  </a:moveTo>
                  <a:lnTo>
                    <a:pt x="65284424" y="0"/>
                  </a:lnTo>
                  <a:lnTo>
                    <a:pt x="65284424" y="144780"/>
                  </a:lnTo>
                  <a:lnTo>
                    <a:pt x="144780" y="144780"/>
                  </a:lnTo>
                  <a:lnTo>
                    <a:pt x="144780" y="0"/>
                  </a:lnTo>
                  <a:close/>
                </a:path>
              </a:pathLst>
            </a:custGeom>
            <a:solidFill>
              <a:srgbClr val="A6CD70"/>
            </a:solidFill>
          </p:spPr>
          <p:txBody>
            <a:bodyPr/>
            <a:lstStyle/>
            <a:p>
              <a:endParaRPr lang="en-US"/>
            </a:p>
          </p:txBody>
        </p:sp>
      </p:grpSp>
      <p:sp>
        <p:nvSpPr>
          <p:cNvPr id="14" name="Freeform 14"/>
          <p:cNvSpPr/>
          <p:nvPr/>
        </p:nvSpPr>
        <p:spPr>
          <a:xfrm>
            <a:off x="6631032" y="7446442"/>
            <a:ext cx="2204946" cy="2308844"/>
          </a:xfrm>
          <a:custGeom>
            <a:avLst/>
            <a:gdLst/>
            <a:ahLst/>
            <a:cxnLst/>
            <a:rect l="l" t="t" r="r" b="b"/>
            <a:pathLst>
              <a:path w="2204946" h="2308844">
                <a:moveTo>
                  <a:pt x="0" y="0"/>
                </a:moveTo>
                <a:lnTo>
                  <a:pt x="2204947" y="0"/>
                </a:lnTo>
                <a:lnTo>
                  <a:pt x="2204947" y="2308844"/>
                </a:lnTo>
                <a:lnTo>
                  <a:pt x="0" y="2308844"/>
                </a:lnTo>
                <a:lnTo>
                  <a:pt x="0" y="0"/>
                </a:lnTo>
                <a:close/>
              </a:path>
            </a:pathLst>
          </a:custGeom>
          <a:blipFill>
            <a:blip r:embed="rId8"/>
            <a:stretch>
              <a:fillRect/>
            </a:stretch>
          </a:blipFill>
        </p:spPr>
        <p:txBody>
          <a:bodyPr/>
          <a:lstStyle/>
          <a:p>
            <a:endParaRPr lang="en-US"/>
          </a:p>
        </p:txBody>
      </p:sp>
      <p:sp>
        <p:nvSpPr>
          <p:cNvPr id="15" name="Freeform 15"/>
          <p:cNvSpPr/>
          <p:nvPr/>
        </p:nvSpPr>
        <p:spPr>
          <a:xfrm>
            <a:off x="3436590" y="4113168"/>
            <a:ext cx="3961653" cy="2228430"/>
          </a:xfrm>
          <a:custGeom>
            <a:avLst/>
            <a:gdLst/>
            <a:ahLst/>
            <a:cxnLst/>
            <a:rect l="l" t="t" r="r" b="b"/>
            <a:pathLst>
              <a:path w="3961653" h="2228430">
                <a:moveTo>
                  <a:pt x="0" y="0"/>
                </a:moveTo>
                <a:lnTo>
                  <a:pt x="3961653" y="0"/>
                </a:lnTo>
                <a:lnTo>
                  <a:pt x="3961653" y="2228429"/>
                </a:lnTo>
                <a:lnTo>
                  <a:pt x="0" y="2228429"/>
                </a:lnTo>
                <a:lnTo>
                  <a:pt x="0" y="0"/>
                </a:lnTo>
                <a:close/>
              </a:path>
            </a:pathLst>
          </a:custGeom>
          <a:blipFill>
            <a:blip r:embed="rId9"/>
            <a:stretch>
              <a:fillRect/>
            </a:stretch>
          </a:blipFill>
        </p:spPr>
        <p:txBody>
          <a:bodyPr/>
          <a:lstStyle/>
          <a:p>
            <a:endParaRPr lang="en-US"/>
          </a:p>
        </p:txBody>
      </p:sp>
      <p:sp>
        <p:nvSpPr>
          <p:cNvPr id="16" name="Freeform 16"/>
          <p:cNvSpPr/>
          <p:nvPr/>
        </p:nvSpPr>
        <p:spPr>
          <a:xfrm>
            <a:off x="6066359" y="4113168"/>
            <a:ext cx="3593141" cy="2245713"/>
          </a:xfrm>
          <a:custGeom>
            <a:avLst/>
            <a:gdLst/>
            <a:ahLst/>
            <a:cxnLst/>
            <a:rect l="l" t="t" r="r" b="b"/>
            <a:pathLst>
              <a:path w="3593141" h="2245713">
                <a:moveTo>
                  <a:pt x="0" y="0"/>
                </a:moveTo>
                <a:lnTo>
                  <a:pt x="3593141" y="0"/>
                </a:lnTo>
                <a:lnTo>
                  <a:pt x="3593141" y="2245713"/>
                </a:lnTo>
                <a:lnTo>
                  <a:pt x="0" y="224571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9659475" y="7346922"/>
            <a:ext cx="3021547" cy="2507884"/>
          </a:xfrm>
          <a:custGeom>
            <a:avLst/>
            <a:gdLst/>
            <a:ahLst/>
            <a:cxnLst/>
            <a:rect l="l" t="t" r="r" b="b"/>
            <a:pathLst>
              <a:path w="3021547" h="2507884">
                <a:moveTo>
                  <a:pt x="0" y="0"/>
                </a:moveTo>
                <a:lnTo>
                  <a:pt x="3021547" y="0"/>
                </a:lnTo>
                <a:lnTo>
                  <a:pt x="3021547" y="2507884"/>
                </a:lnTo>
                <a:lnTo>
                  <a:pt x="0" y="2507884"/>
                </a:lnTo>
                <a:lnTo>
                  <a:pt x="0" y="0"/>
                </a:lnTo>
                <a:close/>
              </a:path>
            </a:pathLst>
          </a:custGeom>
          <a:blipFill>
            <a:blip r:embed="rId11"/>
            <a:stretch>
              <a:fillRect/>
            </a:stretch>
          </a:blipFill>
        </p:spPr>
        <p:txBody>
          <a:bodyPr/>
          <a:lstStyle/>
          <a:p>
            <a:endParaRPr lang="en-US"/>
          </a:p>
        </p:txBody>
      </p:sp>
      <p:sp>
        <p:nvSpPr>
          <p:cNvPr id="18" name="TextBox 18"/>
          <p:cNvSpPr txBox="1"/>
          <p:nvPr/>
        </p:nvSpPr>
        <p:spPr>
          <a:xfrm>
            <a:off x="420479" y="187026"/>
            <a:ext cx="17447041" cy="1984984"/>
          </a:xfrm>
          <a:prstGeom prst="rect">
            <a:avLst/>
          </a:prstGeom>
        </p:spPr>
        <p:txBody>
          <a:bodyPr lIns="0" tIns="0" rIns="0" bIns="0" rtlCol="0" anchor="t">
            <a:spAutoFit/>
          </a:bodyPr>
          <a:lstStyle/>
          <a:p>
            <a:pPr algn="l">
              <a:lnSpc>
                <a:spcPts val="7752"/>
              </a:lnSpc>
            </a:pPr>
            <a:r>
              <a:rPr lang="en-US" sz="7047">
                <a:solidFill>
                  <a:srgbClr val="2E2E2E"/>
                </a:solidFill>
                <a:latin typeface="Cabin"/>
              </a:rPr>
              <a:t>Programming Languages, Software Tools, databases</a:t>
            </a:r>
          </a:p>
        </p:txBody>
      </p:sp>
      <p:sp>
        <p:nvSpPr>
          <p:cNvPr id="19" name="TextBox 19"/>
          <p:cNvSpPr txBox="1"/>
          <p:nvPr/>
        </p:nvSpPr>
        <p:spPr>
          <a:xfrm>
            <a:off x="0" y="2345298"/>
            <a:ext cx="9144000" cy="1313181"/>
          </a:xfrm>
          <a:prstGeom prst="rect">
            <a:avLst/>
          </a:prstGeom>
        </p:spPr>
        <p:txBody>
          <a:bodyPr lIns="0" tIns="0" rIns="0" bIns="0" rtlCol="0" anchor="t">
            <a:spAutoFit/>
          </a:bodyPr>
          <a:lstStyle/>
          <a:p>
            <a:pPr marL="820412" lvl="1" indent="-410206" algn="l">
              <a:lnSpc>
                <a:spcPts val="5319"/>
              </a:lnSpc>
              <a:buFont typeface="Arial"/>
              <a:buChar char="•"/>
            </a:pPr>
            <a:r>
              <a:rPr lang="en-US" sz="3799">
                <a:solidFill>
                  <a:srgbClr val="2E2E2E"/>
                </a:solidFill>
                <a:latin typeface="Cabin"/>
              </a:rPr>
              <a:t>Programming Languages: Java , Html , Css &amp; JavaScript</a:t>
            </a:r>
          </a:p>
        </p:txBody>
      </p:sp>
      <p:sp>
        <p:nvSpPr>
          <p:cNvPr id="20" name="TextBox 20"/>
          <p:cNvSpPr txBox="1"/>
          <p:nvPr/>
        </p:nvSpPr>
        <p:spPr>
          <a:xfrm>
            <a:off x="9505950" y="2274145"/>
            <a:ext cx="12178103" cy="646431"/>
          </a:xfrm>
          <a:prstGeom prst="rect">
            <a:avLst/>
          </a:prstGeom>
        </p:spPr>
        <p:txBody>
          <a:bodyPr lIns="0" tIns="0" rIns="0" bIns="0" rtlCol="0" anchor="t">
            <a:spAutoFit/>
          </a:bodyPr>
          <a:lstStyle/>
          <a:p>
            <a:pPr marL="820412" lvl="1" indent="-410206" algn="l">
              <a:lnSpc>
                <a:spcPts val="5319"/>
              </a:lnSpc>
              <a:buFont typeface="Arial"/>
              <a:buChar char="•"/>
            </a:pPr>
            <a:r>
              <a:rPr lang="en-US" sz="3799">
                <a:solidFill>
                  <a:srgbClr val="2E2E2E"/>
                </a:solidFill>
                <a:latin typeface="Cabin"/>
              </a:rPr>
              <a:t>Software Tools: Visual Studio Code</a:t>
            </a:r>
          </a:p>
        </p:txBody>
      </p:sp>
      <p:sp>
        <p:nvSpPr>
          <p:cNvPr id="21" name="TextBox 21"/>
          <p:cNvSpPr txBox="1"/>
          <p:nvPr/>
        </p:nvSpPr>
        <p:spPr>
          <a:xfrm>
            <a:off x="5081197" y="6834163"/>
            <a:ext cx="12178103" cy="646431"/>
          </a:xfrm>
          <a:prstGeom prst="rect">
            <a:avLst/>
          </a:prstGeom>
        </p:spPr>
        <p:txBody>
          <a:bodyPr lIns="0" tIns="0" rIns="0" bIns="0" rtlCol="0" anchor="t">
            <a:spAutoFit/>
          </a:bodyPr>
          <a:lstStyle/>
          <a:p>
            <a:pPr marL="820412" lvl="1" indent="-410206" algn="l">
              <a:lnSpc>
                <a:spcPts val="5319"/>
              </a:lnSpc>
              <a:buFont typeface="Arial"/>
              <a:buChar char="•"/>
            </a:pPr>
            <a:r>
              <a:rPr lang="en-US" sz="3799">
                <a:solidFill>
                  <a:srgbClr val="2E2E2E"/>
                </a:solidFill>
                <a:latin typeface="Cabin"/>
              </a:rPr>
              <a:t>Databases : PhpMyAdmin (MySQL)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467</Words>
  <Application>Microsoft Office PowerPoint</Application>
  <PresentationFormat>Custom</PresentationFormat>
  <Paragraphs>64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Cabin Medium</vt:lpstr>
      <vt:lpstr>Arial</vt:lpstr>
      <vt:lpstr>Calibri</vt:lpstr>
      <vt:lpstr>Cabin</vt:lpstr>
      <vt:lpstr>Cabin Bold</vt:lpstr>
      <vt:lpstr>Bukhari Script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Security Staffs Management System</dc:title>
  <dc:creator>Kaito7love</dc:creator>
  <cp:lastModifiedBy>Nam Kaito7love</cp:lastModifiedBy>
  <cp:revision>2</cp:revision>
  <dcterms:created xsi:type="dcterms:W3CDTF">2006-08-16T00:00:00Z</dcterms:created>
  <dcterms:modified xsi:type="dcterms:W3CDTF">2024-06-10T12:12:09Z</dcterms:modified>
  <dc:identifier>DAGGgAhZLY4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2024-06-10T12:08:09Z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f870341a-8bc1-4022-956c-625ddecf324e</vt:lpwstr>
  </property>
  <property fmtid="{D5CDD505-2E9C-101B-9397-08002B2CF9AE}" pid="7" name="MSIP_Label_defa4170-0d19-0005-0004-bc88714345d2_ActionId">
    <vt:lpwstr>ba5dbb69-9363-412e-8bad-d7dc4fed2186</vt:lpwstr>
  </property>
  <property fmtid="{D5CDD505-2E9C-101B-9397-08002B2CF9AE}" pid="8" name="MSIP_Label_defa4170-0d19-0005-0004-bc88714345d2_ContentBits">
    <vt:lpwstr>0</vt:lpwstr>
  </property>
</Properties>
</file>